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theme/themeOverride1.xml" ContentType="application/vnd.openxmlformats-officedocument.themeOverride+xml"/>
  <Override PartName="/ppt/charts/chart35.xml" ContentType="application/vnd.openxmlformats-officedocument.drawingml.chart+xml"/>
  <Override PartName="/ppt/theme/themeOverride2.xml" ContentType="application/vnd.openxmlformats-officedocument.themeOverride+xml"/>
  <Override PartName="/ppt/charts/chart36.xml" ContentType="application/vnd.openxmlformats-officedocument.drawingml.chart+xml"/>
  <Override PartName="/ppt/theme/themeOverride3.xml" ContentType="application/vnd.openxmlformats-officedocument.themeOverride+xml"/>
  <Override PartName="/ppt/charts/chart37.xml" ContentType="application/vnd.openxmlformats-officedocument.drawingml.chart+xml"/>
  <Override PartName="/ppt/theme/themeOverride4.xml" ContentType="application/vnd.openxmlformats-officedocument.themeOverride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3"/>
  </p:notesMasterIdLst>
  <p:sldIdLst>
    <p:sldId id="288" r:id="rId2"/>
    <p:sldId id="318" r:id="rId3"/>
    <p:sldId id="322" r:id="rId4"/>
    <p:sldId id="290" r:id="rId5"/>
    <p:sldId id="323" r:id="rId6"/>
    <p:sldId id="291" r:id="rId7"/>
    <p:sldId id="294" r:id="rId8"/>
    <p:sldId id="295" r:id="rId9"/>
    <p:sldId id="296" r:id="rId10"/>
    <p:sldId id="302" r:id="rId11"/>
    <p:sldId id="303" r:id="rId12"/>
    <p:sldId id="304" r:id="rId13"/>
    <p:sldId id="305" r:id="rId14"/>
    <p:sldId id="297" r:id="rId15"/>
    <p:sldId id="313" r:id="rId16"/>
    <p:sldId id="298" r:id="rId17"/>
    <p:sldId id="317" r:id="rId18"/>
    <p:sldId id="306" r:id="rId19"/>
    <p:sldId id="299" r:id="rId20"/>
    <p:sldId id="312" r:id="rId21"/>
    <p:sldId id="316" r:id="rId22"/>
    <p:sldId id="310" r:id="rId23"/>
    <p:sldId id="300" r:id="rId24"/>
    <p:sldId id="307" r:id="rId25"/>
    <p:sldId id="308" r:id="rId26"/>
    <p:sldId id="324" r:id="rId27"/>
    <p:sldId id="309" r:id="rId28"/>
    <p:sldId id="311" r:id="rId29"/>
    <p:sldId id="314" r:id="rId30"/>
    <p:sldId id="315" r:id="rId31"/>
    <p:sldId id="320" r:id="rId32"/>
  </p:sldIdLst>
  <p:sldSz cx="9145588" cy="6859588"/>
  <p:notesSz cx="6858000" cy="9144000"/>
  <p:defaultTextStyle>
    <a:defPPr>
      <a:defRPr lang="pl-PL"/>
    </a:defPPr>
    <a:lvl1pPr marL="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91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37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83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229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74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720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66" algn="l" defTabSz="9144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68">
          <p15:clr>
            <a:srgbClr val="A4A3A4"/>
          </p15:clr>
        </p15:guide>
        <p15:guide id="2" pos="5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00"/>
    <a:srgbClr val="808285"/>
    <a:srgbClr val="FFFFFF"/>
    <a:srgbClr val="D1D3D4"/>
    <a:srgbClr val="ACAD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65" autoAdjust="0"/>
    <p:restoredTop sz="94660"/>
  </p:normalViewPr>
  <p:slideViewPr>
    <p:cSldViewPr showGuides="1">
      <p:cViewPr varScale="1">
        <p:scale>
          <a:sx n="100" d="100"/>
          <a:sy n="100" d="100"/>
        </p:scale>
        <p:origin x="-1080" y="-150"/>
      </p:cViewPr>
      <p:guideLst>
        <p:guide orient="horz" pos="2568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4.xlsx"/><Relationship Id="rId1" Type="http://schemas.openxmlformats.org/officeDocument/2006/relationships/themeOverride" Target="../theme/themeOverride1.xml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5.xlsx"/><Relationship Id="rId1" Type="http://schemas.openxmlformats.org/officeDocument/2006/relationships/themeOverride" Target="../theme/themeOverride2.xml"/></Relationships>
</file>

<file path=ppt/charts/_rels/chart3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6.xlsx"/><Relationship Id="rId1" Type="http://schemas.openxmlformats.org/officeDocument/2006/relationships/themeOverride" Target="../theme/themeOverride3.xml"/></Relationships>
</file>

<file path=ppt/charts/_rels/chart3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7.xlsx"/><Relationship Id="rId1" Type="http://schemas.openxmlformats.org/officeDocument/2006/relationships/themeOverride" Target="../theme/themeOverride4.xm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2.xlsx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3.xlsx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4.xlsx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5.xlsx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6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511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ŚREDNI CZAS OCZEKIWANIA</c:v>
                </c:pt>
                <c:pt idx="2">
                  <c:v>ŚREDNIA LICZBA OSÓB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###0.0">
                  <c:v>3.8</c:v>
                </c:pt>
                <c:pt idx="2" formatCode="###0.0">
                  <c:v>1.7000000000000002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ŚREDNI CZAS OCZEKIWANIA</c:v>
                </c:pt>
                <c:pt idx="2">
                  <c:v>ŚREDNIA LICZBA OSÓB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5.85</c:v>
                </c:pt>
                <c:pt idx="2" formatCode="0.0">
                  <c:v>3.38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ŚREDNI CZAS OCZEKIWANIA</c:v>
                </c:pt>
                <c:pt idx="2">
                  <c:v>ŚREDNIA LICZBA OSÓB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15.450000000000003</c:v>
                </c:pt>
                <c:pt idx="2" formatCode="0.0">
                  <c:v>6.3809523809523814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4372352"/>
        <c:axId val="4373888"/>
      </c:barChart>
      <c:catAx>
        <c:axId val="43723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4373888"/>
        <c:crosses val="autoZero"/>
        <c:auto val="1"/>
        <c:lblAlgn val="ctr"/>
        <c:lblOffset val="100"/>
        <c:noMultiLvlLbl val="0"/>
      </c:catAx>
      <c:valAx>
        <c:axId val="4373888"/>
        <c:scaling>
          <c:orientation val="minMax"/>
          <c:max val="15"/>
          <c:min val="0"/>
        </c:scaling>
        <c:delete val="1"/>
        <c:axPos val="l"/>
        <c:numFmt formatCode="###0.0" sourceLinked="1"/>
        <c:majorTickMark val="out"/>
        <c:minorTickMark val="none"/>
        <c:tickLblPos val="none"/>
        <c:crossAx val="4372352"/>
        <c:crosses val="autoZero"/>
        <c:crossBetween val="between"/>
      </c:valAx>
      <c:spPr>
        <a:noFill/>
        <a:ln w="23250">
          <a:noFill/>
        </a:ln>
      </c:spPr>
    </c:plotArea>
    <c:legend>
      <c:legendPos val="t"/>
      <c:layout>
        <c:manualLayout>
          <c:xMode val="edge"/>
          <c:yMode val="edge"/>
          <c:x val="0.29045562349207521"/>
          <c:y val="0.108900703138398"/>
          <c:w val="0.44578959658006817"/>
          <c:h val="0.47392385525638808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706"/>
          <c:y val="4.0322580645161437E-3"/>
          <c:w val="0.8461538461538477"/>
          <c:h val="0.842741935483875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302"/>
                  <c:y val="1.49569860830846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33586560"/>
        <c:axId val="33596544"/>
      </c:barChart>
      <c:catAx>
        <c:axId val="3358656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3596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59654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3586560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1</c:v>
                </c:pt>
                <c:pt idx="2" formatCode="0.0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3813248"/>
        <c:axId val="33814784"/>
      </c:barChart>
      <c:catAx>
        <c:axId val="33813248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33814784"/>
        <c:crosses val="autoZero"/>
        <c:auto val="1"/>
        <c:lblAlgn val="ctr"/>
        <c:lblOffset val="100"/>
        <c:noMultiLvlLbl val="0"/>
      </c:catAx>
      <c:valAx>
        <c:axId val="33814784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3381324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W kieszonkach, na stojakach</c:v>
                </c:pt>
                <c:pt idx="3">
                  <c:v>Na stolikach</c:v>
                </c:pt>
                <c:pt idx="4">
                  <c:v>Poza okienkiem PI/ stanowiskiem WOM/ delegatury BAiSO</c:v>
                </c:pt>
                <c:pt idx="5">
                  <c:v>W innym miejscu </c:v>
                </c:pt>
                <c:pt idx="6">
                  <c:v>Nie ma/brak wzorów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0.8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0.1</c:v>
                </c:pt>
                <c:pt idx="5">
                  <c:v>0</c:v>
                </c:pt>
                <c:pt idx="6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2013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W kieszonkach, na stojakach</c:v>
                </c:pt>
                <c:pt idx="3">
                  <c:v>Na stolikach</c:v>
                </c:pt>
                <c:pt idx="4">
                  <c:v>Poza okienkiem PI/ stanowiskiem WOM/ delegatury BAiSO</c:v>
                </c:pt>
                <c:pt idx="5">
                  <c:v>W innym miejscu </c:v>
                </c:pt>
                <c:pt idx="6">
                  <c:v>Nie ma/brak wzorów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0.95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0.3</c:v>
                </c:pt>
                <c:pt idx="5">
                  <c:v>0</c:v>
                </c:pt>
                <c:pt idx="6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Na tablicy</c:v>
                </c:pt>
                <c:pt idx="1">
                  <c:v>W okienku PI/ przy stanowisku WOM/ delegatury BAiSO</c:v>
                </c:pt>
                <c:pt idx="2">
                  <c:v>W kieszonkach, na stojakach</c:v>
                </c:pt>
                <c:pt idx="3">
                  <c:v>Na stolikach</c:v>
                </c:pt>
                <c:pt idx="4">
                  <c:v>Poza okienkiem PI/ stanowiskiem WOM/ delegatury BAiSO</c:v>
                </c:pt>
                <c:pt idx="5">
                  <c:v>W innym miejscu </c:v>
                </c:pt>
                <c:pt idx="6">
                  <c:v>Nie ma/brak wzorów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0.8</c:v>
                </c:pt>
                <c:pt idx="1">
                  <c:v>0.2</c:v>
                </c:pt>
                <c:pt idx="2">
                  <c:v>0.05</c:v>
                </c:pt>
                <c:pt idx="3">
                  <c:v>0</c:v>
                </c:pt>
                <c:pt idx="4">
                  <c:v>0.2</c:v>
                </c:pt>
                <c:pt idx="5">
                  <c:v>0.05</c:v>
                </c:pt>
                <c:pt idx="6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4584448"/>
        <c:axId val="34585984"/>
      </c:barChart>
      <c:catAx>
        <c:axId val="345844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4585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585984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458444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9089253187613850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Sheet1!$B$2:$B$25</c:f>
              <c:numCache>
                <c:formatCode>0%</c:formatCode>
                <c:ptCount val="19"/>
                <c:pt idx="0">
                  <c:v>0.4</c:v>
                </c:pt>
                <c:pt idx="1">
                  <c:v>0.6</c:v>
                </c:pt>
                <c:pt idx="2">
                  <c:v>0.55000000000000004</c:v>
                </c:pt>
                <c:pt idx="4">
                  <c:v>1</c:v>
                </c:pt>
                <c:pt idx="5">
                  <c:v>0.95</c:v>
                </c:pt>
                <c:pt idx="6">
                  <c:v>0.55000000000000004</c:v>
                </c:pt>
                <c:pt idx="8">
                  <c:v>1</c:v>
                </c:pt>
                <c:pt idx="9">
                  <c:v>0.95</c:v>
                </c:pt>
                <c:pt idx="10">
                  <c:v>0.95</c:v>
                </c:pt>
                <c:pt idx="12">
                  <c:v>1</c:v>
                </c:pt>
                <c:pt idx="13">
                  <c:v>0.95</c:v>
                </c:pt>
                <c:pt idx="14">
                  <c:v>1</c:v>
                </c:pt>
                <c:pt idx="16">
                  <c:v>0.15</c:v>
                </c:pt>
                <c:pt idx="18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3312014343604283E-2"/>
                  <c:y val="3.751495880413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Sheet1!$A$2:$A$25</c:f>
              <c:strCache>
                <c:ptCount val="18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działa system numerkowy?</c:v>
                </c:pt>
                <c:pt idx="17">
                  <c:v>Czy któryś z pracowników podszedł i zaoferował pomoc?</c:v>
                </c:pt>
              </c:strCache>
            </c:strRef>
          </c:cat>
          <c:val>
            <c:numRef>
              <c:f>Sheet1!$C$2:$C$25</c:f>
              <c:numCache>
                <c:formatCode>0%</c:formatCode>
                <c:ptCount val="19"/>
                <c:pt idx="0">
                  <c:v>0.6</c:v>
                </c:pt>
                <c:pt idx="1">
                  <c:v>0.4</c:v>
                </c:pt>
                <c:pt idx="2">
                  <c:v>0.45</c:v>
                </c:pt>
                <c:pt idx="5">
                  <c:v>0.05</c:v>
                </c:pt>
                <c:pt idx="6">
                  <c:v>0.45</c:v>
                </c:pt>
                <c:pt idx="9">
                  <c:v>0.05</c:v>
                </c:pt>
                <c:pt idx="10">
                  <c:v>0.05</c:v>
                </c:pt>
                <c:pt idx="13">
                  <c:v>0.05</c:v>
                </c:pt>
                <c:pt idx="16">
                  <c:v>0.85</c:v>
                </c:pt>
                <c:pt idx="17">
                  <c:v>1</c:v>
                </c:pt>
                <c:pt idx="18">
                  <c:v>0.95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4309632"/>
        <c:axId val="34311168"/>
      </c:barChart>
      <c:catAx>
        <c:axId val="34309632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34311168"/>
        <c:crosses val="autoZero"/>
        <c:auto val="1"/>
        <c:lblAlgn val="ctr"/>
        <c:lblOffset val="100"/>
        <c:noMultiLvlLbl val="0"/>
      </c:catAx>
      <c:valAx>
        <c:axId val="3431116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4309632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09E-2"/>
          <c:y val="0.93624772313296856"/>
          <c:w val="0.86278195488721798"/>
          <c:h val="6.557377049180331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9456755233494377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Sheet1!$B$2:$B$26</c:f>
              <c:numCache>
                <c:formatCode>0%</c:formatCode>
                <c:ptCount val="20"/>
                <c:pt idx="0">
                  <c:v>1</c:v>
                </c:pt>
                <c:pt idx="1">
                  <c:v>0.86000000000000032</c:v>
                </c:pt>
                <c:pt idx="2">
                  <c:v>0.90476190476190443</c:v>
                </c:pt>
                <c:pt idx="4">
                  <c:v>1</c:v>
                </c:pt>
                <c:pt idx="5">
                  <c:v>0.9600000000000003</c:v>
                </c:pt>
                <c:pt idx="6">
                  <c:v>0.90476190476190443</c:v>
                </c:pt>
                <c:pt idx="9">
                  <c:v>0.05</c:v>
                </c:pt>
                <c:pt idx="10">
                  <c:v>9.5238095238095247E-2</c:v>
                </c:pt>
                <c:pt idx="12">
                  <c:v>0.85000000000000031</c:v>
                </c:pt>
                <c:pt idx="13">
                  <c:v>0.9600000000000003</c:v>
                </c:pt>
                <c:pt idx="14">
                  <c:v>0.85714285714285743</c:v>
                </c:pt>
                <c:pt idx="16">
                  <c:v>0.8</c:v>
                </c:pt>
                <c:pt idx="17">
                  <c:v>0.64000000000000035</c:v>
                </c:pt>
                <c:pt idx="18">
                  <c:v>0.7100000000000003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Sheet1!$C$2:$C$26</c:f>
              <c:numCache>
                <c:formatCode>0%</c:formatCode>
                <c:ptCount val="20"/>
                <c:pt idx="1">
                  <c:v>9.0000000000000024E-2</c:v>
                </c:pt>
                <c:pt idx="2">
                  <c:v>4.7619047619047623E-2</c:v>
                </c:pt>
                <c:pt idx="6">
                  <c:v>4.7619047619047623E-2</c:v>
                </c:pt>
                <c:pt idx="8">
                  <c:v>0.95000000000000029</c:v>
                </c:pt>
                <c:pt idx="9">
                  <c:v>0.91</c:v>
                </c:pt>
                <c:pt idx="10">
                  <c:v>0.85714285714285743</c:v>
                </c:pt>
                <c:pt idx="12">
                  <c:v>0.1</c:v>
                </c:pt>
                <c:pt idx="14">
                  <c:v>4.7619047619047623E-2</c:v>
                </c:pt>
                <c:pt idx="16">
                  <c:v>0.15000000000000008</c:v>
                </c:pt>
                <c:pt idx="17">
                  <c:v>0.32000000000000017</c:v>
                </c:pt>
                <c:pt idx="18">
                  <c:v>0.29000000000000015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Lbls>
            <c:dLbl>
              <c:idx val="11"/>
              <c:layout>
                <c:manualLayout>
                  <c:x val="-0.15445287862823201"/>
                  <c:y val="5.23906458671288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Sheet1!$A$2:$A$26</c:f>
              <c:strCache>
                <c:ptCount val="18"/>
                <c:pt idx="1">
                  <c:v>Czy urzędnik jest ubrany “na służbowo”?</c:v>
                </c:pt>
                <c:pt idx="5">
                  <c:v>Czy na biurku urzędnika jest porządek?</c:v>
                </c:pt>
                <c:pt idx="9">
                  <c:v>Czy na biurku są naczynia? </c:v>
                </c:pt>
                <c:pt idx="12">
                  <c:v>Czy na biurku urzędnika znajdują się tylko przedmioty związane z pracą? 
</c:v>
                </c:pt>
                <c:pt idx="17">
                  <c:v>Czy urzędnik ma identyfikator z imieniem  i nazwiskiem?</c:v>
                </c:pt>
              </c:strCache>
            </c:strRef>
          </c:cat>
          <c:val>
            <c:numRef>
              <c:f>Sheet1!$D$2:$D$26</c:f>
              <c:numCache>
                <c:formatCode>0%</c:formatCode>
                <c:ptCount val="20"/>
                <c:pt idx="1">
                  <c:v>4.5000000000000012E-2</c:v>
                </c:pt>
                <c:pt idx="2">
                  <c:v>4.7619047619047623E-2</c:v>
                </c:pt>
                <c:pt idx="5">
                  <c:v>0.05</c:v>
                </c:pt>
                <c:pt idx="6">
                  <c:v>4.7619047619047623E-2</c:v>
                </c:pt>
                <c:pt idx="8">
                  <c:v>0.05</c:v>
                </c:pt>
                <c:pt idx="9">
                  <c:v>0.05</c:v>
                </c:pt>
                <c:pt idx="10">
                  <c:v>4.7619047619047623E-2</c:v>
                </c:pt>
                <c:pt idx="12">
                  <c:v>0.05</c:v>
                </c:pt>
                <c:pt idx="13">
                  <c:v>0.05</c:v>
                </c:pt>
                <c:pt idx="14">
                  <c:v>9.5238095238095247E-2</c:v>
                </c:pt>
                <c:pt idx="16">
                  <c:v>0.05</c:v>
                </c:pt>
                <c:pt idx="17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5048960"/>
        <c:axId val="5063040"/>
      </c:barChart>
      <c:catAx>
        <c:axId val="5048960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5063040"/>
        <c:crosses val="autoZero"/>
        <c:auto val="1"/>
        <c:lblAlgn val="ctr"/>
        <c:lblOffset val="100"/>
        <c:noMultiLvlLbl val="0"/>
      </c:catAx>
      <c:valAx>
        <c:axId val="506304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5048960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4.3825760009478985E-2"/>
          <c:y val="0.94209541062802105"/>
          <c:w val="0.84773526228702545"/>
          <c:h val="3.7453703703703739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0606060606060597E-3"/>
          <c:w val="1"/>
          <c:h val="0.5696969696969700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</c:v>
                </c:pt>
                <c:pt idx="1">
                  <c:v>2014 (N=x)</c:v>
                </c:pt>
                <c:pt idx="2">
                  <c:v>2013 (N=15)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0.81</c:v>
                </c:pt>
                <c:pt idx="1">
                  <c:v>0.87000000000000011</c:v>
                </c:pt>
                <c:pt idx="2">
                  <c:v>0.8666666666666667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3382">
              <a:noFill/>
            </a:ln>
          </c:spPr>
          <c:invertIfNegative val="0"/>
          <c:dLbls>
            <c:dLbl>
              <c:idx val="4"/>
              <c:layout>
                <c:manualLayout>
                  <c:x val="-7.3625749872584065E-2"/>
                  <c:y val="-0.3694756235985642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</c:v>
                </c:pt>
                <c:pt idx="1">
                  <c:v>2014 (N=x)</c:v>
                </c:pt>
                <c:pt idx="2">
                  <c:v>2013 (N=15)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1">
                  <c:v>7.0000000000000021E-2</c:v>
                </c:pt>
                <c:pt idx="2">
                  <c:v>6.666666666666668E-2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</c:v>
                </c:pt>
                <c:pt idx="1">
                  <c:v>2014 (N=x)</c:v>
                </c:pt>
                <c:pt idx="2">
                  <c:v>2013 (N=15)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3"/>
                <c:pt idx="0">
                  <c:v>0.19</c:v>
                </c:pt>
                <c:pt idx="1">
                  <c:v>7.0000000000000021E-2</c:v>
                </c:pt>
                <c:pt idx="2">
                  <c:v>6.666666666666668E-2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35243520"/>
        <c:axId val="35245056"/>
      </c:barChart>
      <c:catAx>
        <c:axId val="35243520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one"/>
        <c:crossAx val="35245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24505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5243520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596E-3"/>
          <c:y val="0.58181818181818157"/>
          <c:w val="0.97693574958813945"/>
          <c:h val="0.29090909090909123"/>
        </c:manualLayout>
      </c:layout>
      <c:overlay val="0"/>
      <c:spPr>
        <a:noFill/>
        <a:ln w="23382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(N=22*)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5324672"/>
        <c:axId val="35326208"/>
      </c:barChart>
      <c:catAx>
        <c:axId val="35324672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35326208"/>
        <c:crosses val="autoZero"/>
        <c:auto val="1"/>
        <c:lblAlgn val="ctr"/>
        <c:lblOffset val="100"/>
        <c:noMultiLvlLbl val="0"/>
      </c:catAx>
      <c:valAx>
        <c:axId val="3532620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3532467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Nie przywitał mnie w ogóle</c:v>
                </c:pt>
                <c:pt idx="4">
                  <c:v>Tak, przywitał, ale użył innych słów, a powitanie nie było uprzejme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0.95000000000000007</c:v>
                </c:pt>
                <c:pt idx="1">
                  <c:v>0</c:v>
                </c:pt>
                <c:pt idx="2">
                  <c:v>0</c:v>
                </c:pt>
                <c:pt idx="3">
                  <c:v>0.05</c:v>
                </c:pt>
                <c:pt idx="4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Nie przywitał mnie w ogóle</c:v>
                </c:pt>
                <c:pt idx="4">
                  <c:v>Tak, przywitał, ale użył innych słów, a powitanie nie było uprzejme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0.77000000000000013</c:v>
                </c:pt>
                <c:pt idx="1">
                  <c:v>0.05</c:v>
                </c:pt>
                <c:pt idx="2">
                  <c:v>0</c:v>
                </c:pt>
                <c:pt idx="3">
                  <c:v>0.14000000000000001</c:v>
                </c:pt>
                <c:pt idx="4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Nie przywitał mnie w ogóle</c:v>
                </c:pt>
                <c:pt idx="4">
                  <c:v>Tak, przywitał, ale użył innych słów, a powitanie nie było uprzejme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0.71428571428571441</c:v>
                </c:pt>
                <c:pt idx="1">
                  <c:v>0.19047619047619052</c:v>
                </c:pt>
                <c:pt idx="2">
                  <c:v>4.7619047619047623E-2</c:v>
                </c:pt>
                <c:pt idx="3">
                  <c:v>4.7619047619047623E-2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5403648"/>
        <c:axId val="35405184"/>
      </c:barChart>
      <c:catAx>
        <c:axId val="354036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5405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40518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540364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"/>
          <c:y val="1.6412992311313299E-2"/>
          <c:w val="0.81374722838137659"/>
          <c:h val="0.73003747270662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0.85</c:v>
                </c:pt>
                <c:pt idx="1">
                  <c:v>0.9</c:v>
                </c:pt>
                <c:pt idx="2">
                  <c:v>0.85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2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0.15</c:v>
                </c:pt>
                <c:pt idx="1">
                  <c:v>0.1</c:v>
                </c:pt>
                <c:pt idx="2">
                  <c:v>0.15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Zachował się inaczej**</c:v>
                </c:pt>
              </c:strCache>
            </c:strRef>
          </c:tx>
          <c:spPr>
            <a:solidFill>
              <a:schemeClr val="tx1"/>
            </a:solidFill>
            <a:ln w="23586">
              <a:noFill/>
            </a:ln>
          </c:spPr>
          <c:invertIfNegative val="0"/>
          <c:dLbls>
            <c:dLbl>
              <c:idx val="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4213888"/>
        <c:axId val="34338688"/>
      </c:barChart>
      <c:catAx>
        <c:axId val="3421388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4338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33868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34213888"/>
        <c:crosses val="autoZero"/>
        <c:crossBetween val="between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1.2576163953833398E-3"/>
          <c:y val="0.74515793588949142"/>
          <c:w val="0.84452303292310371"/>
          <c:h val="0.23531051283619711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"/>
          <c:y val="1.6412992311313299E-2"/>
          <c:w val="0.81374722838137659"/>
          <c:h val="0.6572542168048810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tx2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(N=22*)</c:v>
                </c:pt>
                <c:pt idx="2">
                  <c:v>2013 (N=21*)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1</c:v>
                </c:pt>
                <c:pt idx="1">
                  <c:v>0.91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1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(N=22*)</c:v>
                </c:pt>
                <c:pt idx="2">
                  <c:v>2013 (N=21*)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Nie od razu, nie wyjaśnił przyczyny ani nie przeprosił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(N=22*)</c:v>
                </c:pt>
                <c:pt idx="2">
                  <c:v>2013 (N=21*)</c:v>
                </c:pt>
              </c:strCache>
            </c:strRef>
          </c:cat>
          <c:val>
            <c:numRef>
              <c:f>Sheet1!$B$4:$D$4</c:f>
              <c:numCache>
                <c:formatCode>0%</c:formatCode>
                <c:ptCount val="3"/>
                <c:pt idx="1">
                  <c:v>9.0000000000000011E-2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2015 (N=20)</c:v>
                </c:pt>
                <c:pt idx="1">
                  <c:v>2014 (N=22*)</c:v>
                </c:pt>
                <c:pt idx="2">
                  <c:v>2013 (N=21*)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35653120"/>
        <c:axId val="35654656"/>
      </c:barChart>
      <c:catAx>
        <c:axId val="3565312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23586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5654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654656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5653120"/>
        <c:crosses val="autoZero"/>
        <c:crossBetween val="between"/>
      </c:valAx>
      <c:spPr>
        <a:noFill/>
        <a:ln w="23586">
          <a:noFill/>
        </a:ln>
      </c:spPr>
    </c:plotArea>
    <c:legend>
      <c:legendPos val="b"/>
      <c:layout>
        <c:manualLayout>
          <c:xMode val="edge"/>
          <c:yMode val="edge"/>
          <c:x val="0"/>
          <c:y val="0.68759043154025501"/>
          <c:w val="1"/>
          <c:h val="0.27187829378586653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WOM/PI/ delegatur BAiSO jest widoczne/czytelne?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0.95</c:v>
                </c:pt>
                <c:pt idx="1">
                  <c:v>0.95</c:v>
                </c:pt>
                <c:pt idx="2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WOM/PI/ delegatur BAiSO jest widoczne/czytelne?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0.95</c:v>
                </c:pt>
                <c:pt idx="1">
                  <c:v>1</c:v>
                </c:pt>
                <c:pt idx="2">
                  <c:v>0.95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WOM/PI/ delegatur BAiSO jest widoczne/czytelne?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0.9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3627136"/>
        <c:axId val="33641216"/>
      </c:barChart>
      <c:catAx>
        <c:axId val="33627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3641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641216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362713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9456755233494377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Sheet1!$B$2:$B$31</c:f>
              <c:numCache>
                <c:formatCode>0%</c:formatCode>
                <c:ptCount val="24"/>
                <c:pt idx="0">
                  <c:v>0.95000000000000029</c:v>
                </c:pt>
                <c:pt idx="1">
                  <c:v>0.86000000000000032</c:v>
                </c:pt>
                <c:pt idx="2">
                  <c:v>0.90476190476190443</c:v>
                </c:pt>
                <c:pt idx="4">
                  <c:v>0.95000000000000029</c:v>
                </c:pt>
                <c:pt idx="5">
                  <c:v>0.91</c:v>
                </c:pt>
                <c:pt idx="6">
                  <c:v>0.95238095238095244</c:v>
                </c:pt>
                <c:pt idx="13">
                  <c:v>0.05</c:v>
                </c:pt>
                <c:pt idx="17">
                  <c:v>9.0000000000000024E-2</c:v>
                </c:pt>
                <c:pt idx="18">
                  <c:v>4.7619047619047623E-2</c:v>
                </c:pt>
                <c:pt idx="20">
                  <c:v>1</c:v>
                </c:pt>
                <c:pt idx="21">
                  <c:v>0.82000000000000028</c:v>
                </c:pt>
                <c:pt idx="22">
                  <c:v>0.95238095238095244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3312014343604283E-2"/>
                  <c:y val="3.751495880413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Sheet1!$C$2:$C$31</c:f>
              <c:numCache>
                <c:formatCode>0%</c:formatCode>
                <c:ptCount val="24"/>
                <c:pt idx="0">
                  <c:v>0.05</c:v>
                </c:pt>
                <c:pt idx="1">
                  <c:v>0.14000000000000001</c:v>
                </c:pt>
                <c:pt idx="2">
                  <c:v>9.5238095238095247E-2</c:v>
                </c:pt>
                <c:pt idx="4">
                  <c:v>0.05</c:v>
                </c:pt>
                <c:pt idx="5">
                  <c:v>9.0000000000000024E-2</c:v>
                </c:pt>
                <c:pt idx="6">
                  <c:v>4.7619047619047623E-2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2">
                  <c:v>1</c:v>
                </c:pt>
                <c:pt idx="13">
                  <c:v>0.95000000000000029</c:v>
                </c:pt>
                <c:pt idx="14">
                  <c:v>1</c:v>
                </c:pt>
                <c:pt idx="16">
                  <c:v>1</c:v>
                </c:pt>
                <c:pt idx="17">
                  <c:v>0.91</c:v>
                </c:pt>
                <c:pt idx="18">
                  <c:v>0.95238095238095244</c:v>
                </c:pt>
                <c:pt idx="21">
                  <c:v>0.18000000000000008</c:v>
                </c:pt>
                <c:pt idx="22">
                  <c:v>4.7619047619047623E-2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chemeClr val="tx1"/>
            </a:solidFill>
            <a:ln w="23104">
              <a:noFill/>
            </a:ln>
          </c:spPr>
          <c:invertIfNegative val="0"/>
          <c:dLbls>
            <c:dLbl>
              <c:idx val="11"/>
              <c:layout>
                <c:manualLayout>
                  <c:x val="-0.15445287862823201"/>
                  <c:y val="5.23906458671288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Sheet1!$A$2:$A$31</c:f>
              <c:strCache>
                <c:ptCount val="22"/>
                <c:pt idx="1">
                  <c:v>Czy urzędnik podczas rozmowy starał się podtrzymywać kontakt wzrokowy z Tobą?</c:v>
                </c:pt>
                <c:pt idx="5">
                  <c:v>Czy urzędnik mówił wyraźnie?</c:v>
                </c:pt>
                <c:pt idx="9">
                  <c:v>Czy podczas rozmowy z Tobą urzędnik zajmował się prywatnymi sprawami? </c:v>
                </c:pt>
                <c:pt idx="12">
                  <c:v>Czy podczas rozmowy z Tobą urzędnik jadł posiłek / pił herbatę, kawę lub inny napój? </c:v>
                </c:pt>
                <c:pt idx="17">
                  <c:v>Czy urzędnik okazywał zniecierpliwienie?</c:v>
                </c:pt>
                <c:pt idx="21">
                  <c:v>Czy urzędnik uprzejmie Cię pożegnał?</c:v>
                </c:pt>
              </c:strCache>
            </c:strRef>
          </c:cat>
          <c:val>
            <c:numRef>
              <c:f>Sheet1!$D$2:$D$31</c:f>
              <c:numCache>
                <c:formatCode>General</c:formatCode>
                <c:ptCount val="2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5746176"/>
        <c:axId val="35747712"/>
      </c:barChart>
      <c:catAx>
        <c:axId val="35746176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35747712"/>
        <c:crosses val="autoZero"/>
        <c:auto val="1"/>
        <c:lblAlgn val="ctr"/>
        <c:lblOffset val="100"/>
        <c:noMultiLvlLbl val="0"/>
      </c:catAx>
      <c:valAx>
        <c:axId val="3574771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5746176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09E-2"/>
          <c:y val="0.9625462962962964"/>
          <c:w val="0.84773526228702545"/>
          <c:h val="3.7453703703703739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9046548234280800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Sheet1!$A$3:$A$15</c:f>
              <c:strCache>
                <c:ptCount val="8"/>
                <c:pt idx="0">
                  <c:v>Czy urzędnik dopytywał o szczegóły przedstawionej przez Ciebie sprawy</c:v>
                </c:pt>
                <c:pt idx="4">
                  <c:v>Czy urzędnik używał zrozumiałej terminologii?</c:v>
                </c:pt>
                <c:pt idx="7">
                  <c:v>Czy urzędnik opuszczał stanowisko pracy podczas rozmowy z Tobą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1"/>
                <c:pt idx="0">
                  <c:v>0.5</c:v>
                </c:pt>
                <c:pt idx="1">
                  <c:v>0.41000000000000014</c:v>
                </c:pt>
                <c:pt idx="2">
                  <c:v>0.57142857142857195</c:v>
                </c:pt>
                <c:pt idx="4">
                  <c:v>1</c:v>
                </c:pt>
                <c:pt idx="5">
                  <c:v>0.95000000000000029</c:v>
                </c:pt>
                <c:pt idx="6">
                  <c:v>0.5</c:v>
                </c:pt>
                <c:pt idx="8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Sheet1!$A$3:$A$15</c:f>
              <c:strCache>
                <c:ptCount val="8"/>
                <c:pt idx="0">
                  <c:v>Czy urzędnik dopytywał o szczegóły przedstawionej przez Ciebie sprawy</c:v>
                </c:pt>
                <c:pt idx="4">
                  <c:v>Czy urzędnik używał zrozumiałej terminologii?</c:v>
                </c:pt>
                <c:pt idx="7">
                  <c:v>Czy urzędnik opuszczał stanowisko pracy podczas rozmowy z Tobą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11"/>
                <c:pt idx="0">
                  <c:v>0.5</c:v>
                </c:pt>
                <c:pt idx="1">
                  <c:v>0.59</c:v>
                </c:pt>
                <c:pt idx="2">
                  <c:v>0.42857142857142855</c:v>
                </c:pt>
                <c:pt idx="5">
                  <c:v>0.05</c:v>
                </c:pt>
                <c:pt idx="6">
                  <c:v>0.5</c:v>
                </c:pt>
                <c:pt idx="8">
                  <c:v>0.95000000000000029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4745344"/>
        <c:axId val="34784000"/>
      </c:barChart>
      <c:catAx>
        <c:axId val="34745344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34784000"/>
        <c:crosses val="autoZero"/>
        <c:auto val="1"/>
        <c:lblAlgn val="ctr"/>
        <c:lblOffset val="100"/>
        <c:noMultiLvlLbl val="0"/>
      </c:catAx>
      <c:valAx>
        <c:axId val="3478400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474534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8.6214233682314984E-2"/>
          <c:y val="0.92442850990525327"/>
          <c:w val="0.84773526228702545"/>
          <c:h val="6.4972512165224219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(N=22*)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5148160"/>
        <c:axId val="35149696"/>
      </c:barChart>
      <c:catAx>
        <c:axId val="35148160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35149696"/>
        <c:crosses val="autoZero"/>
        <c:auto val="1"/>
        <c:lblAlgn val="ctr"/>
        <c:lblOffset val="100"/>
        <c:noMultiLvlLbl val="0"/>
      </c:catAx>
      <c:valAx>
        <c:axId val="3514969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3514816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  <c:pt idx="4">
                  <c:v>Nie wspomniał o formularzu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5"/>
                <c:pt idx="0">
                  <c:v>0.25</c:v>
                </c:pt>
                <c:pt idx="1">
                  <c:v>0.25</c:v>
                </c:pt>
                <c:pt idx="2">
                  <c:v>0</c:v>
                </c:pt>
                <c:pt idx="3">
                  <c:v>0</c:v>
                </c:pt>
                <c:pt idx="4">
                  <c:v>0.5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  <c:pt idx="4">
                  <c:v>Nie wspomniał o formularzu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0.41000000000000003</c:v>
                </c:pt>
                <c:pt idx="1">
                  <c:v>0.27</c:v>
                </c:pt>
                <c:pt idx="2">
                  <c:v>0.05</c:v>
                </c:pt>
                <c:pt idx="3">
                  <c:v>9.0000000000000011E-2</c:v>
                </c:pt>
                <c:pt idx="4">
                  <c:v>0.18000000000000002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(N=21)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5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  <c:pt idx="4">
                  <c:v>Nie wspomniał o formularzu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0.61904761904761918</c:v>
                </c:pt>
                <c:pt idx="1">
                  <c:v>0.19047619047619052</c:v>
                </c:pt>
                <c:pt idx="2">
                  <c:v>0</c:v>
                </c:pt>
                <c:pt idx="3">
                  <c:v>0.19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5183232"/>
        <c:axId val="35795328"/>
      </c:barChart>
      <c:catAx>
        <c:axId val="351832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5795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79532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518323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719760888686297E-2"/>
          <c:y val="5.9422750424448473E-2"/>
          <c:w val="0.586921156790566"/>
          <c:h val="0.7979626485568760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14887">
              <a:noFill/>
            </a:ln>
          </c:spPr>
          <c:invertIfNegative val="0"/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2015 (N=6***)</c:v>
                </c:pt>
                <c:pt idx="1">
                  <c:v>2014 (N=22*)</c:v>
                </c:pt>
                <c:pt idx="2">
                  <c:v>2013 (N=21*)</c:v>
                </c:pt>
              </c:strCache>
            </c:strRef>
          </c:cat>
          <c:val>
            <c:numRef>
              <c:f>Sheet1!$B$2:$E$2</c:f>
              <c:numCache>
                <c:formatCode>0%</c:formatCode>
                <c:ptCount val="3"/>
                <c:pt idx="1">
                  <c:v>0.05</c:v>
                </c:pt>
                <c:pt idx="2">
                  <c:v>4.7619047619047616E-2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2015 (N=6***)</c:v>
                </c:pt>
                <c:pt idx="1">
                  <c:v>2014 (N=22*)</c:v>
                </c:pt>
                <c:pt idx="2">
                  <c:v>2013 (N=21*)</c:v>
                </c:pt>
              </c:strCache>
            </c:strRef>
          </c:cat>
          <c:val>
            <c:numRef>
              <c:f>Sheet1!$B$3:$E$3</c:f>
              <c:numCache>
                <c:formatCode>0%</c:formatCode>
                <c:ptCount val="3"/>
                <c:pt idx="0">
                  <c:v>0.83333333333333348</c:v>
                </c:pt>
                <c:pt idx="1">
                  <c:v>0.77</c:v>
                </c:pt>
                <c:pt idx="2">
                  <c:v>0.66666666666666674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14887">
              <a:noFill/>
            </a:ln>
          </c:spPr>
          <c:invertIfNegative val="0"/>
          <c:dLbls>
            <c:dLbl>
              <c:idx val="0"/>
              <c:layout>
                <c:manualLayout>
                  <c:x val="1.0405225096348409E-2"/>
                  <c:y val="-1.71343918389272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5644763556643934E-3"/>
                  <c:y val="-2.069984806151442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2015 (N=6***)</c:v>
                </c:pt>
                <c:pt idx="1">
                  <c:v>2014 (N=22*)</c:v>
                </c:pt>
                <c:pt idx="2">
                  <c:v>2013 (N=21*)</c:v>
                </c:pt>
              </c:strCache>
            </c:strRef>
          </c:cat>
          <c:val>
            <c:numRef>
              <c:f>Sheet1!$B$4:$E$4</c:f>
              <c:numCache>
                <c:formatCode>0%</c:formatCode>
                <c:ptCount val="3"/>
                <c:pt idx="0">
                  <c:v>0.16666666666666663</c:v>
                </c:pt>
                <c:pt idx="1">
                  <c:v>0.18</c:v>
                </c:pt>
                <c:pt idx="2">
                  <c:v>0.28571428571428575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47423488"/>
        <c:axId val="47425024"/>
      </c:barChart>
      <c:catAx>
        <c:axId val="4742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488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47425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742502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47423488"/>
        <c:crosses val="autoZero"/>
        <c:crossBetween val="between"/>
      </c:valAx>
      <c:spPr>
        <a:noFill/>
        <a:ln w="14887">
          <a:noFill/>
        </a:ln>
      </c:spPr>
    </c:plotArea>
    <c:legend>
      <c:legendPos val="r"/>
      <c:layout/>
      <c:overlay val="0"/>
      <c:spPr>
        <a:noFill/>
        <a:ln w="14887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>
                  <a:lumMod val="50000"/>
                </a:schemeClr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(N=22*)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6422912"/>
        <c:axId val="96432896"/>
      </c:barChart>
      <c:catAx>
        <c:axId val="96422912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96432896"/>
        <c:crosses val="autoZero"/>
        <c:auto val="1"/>
        <c:lblAlgn val="ctr"/>
        <c:lblOffset val="100"/>
        <c:noMultiLvlLbl val="0"/>
      </c:catAx>
      <c:valAx>
        <c:axId val="9643289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9642291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6"/>
                <c:pt idx="0">
                  <c:v>0.95000000000000007</c:v>
                </c:pt>
                <c:pt idx="1">
                  <c:v>0</c:v>
                </c:pt>
                <c:pt idx="2">
                  <c:v>0</c:v>
                </c:pt>
                <c:pt idx="3">
                  <c:v>0.15000000000000002</c:v>
                </c:pt>
                <c:pt idx="4">
                  <c:v>0.05</c:v>
                </c:pt>
                <c:pt idx="5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6"/>
                <c:pt idx="0">
                  <c:v>0.85000000000000009</c:v>
                </c:pt>
                <c:pt idx="1">
                  <c:v>0</c:v>
                </c:pt>
                <c:pt idx="2">
                  <c:v>0</c:v>
                </c:pt>
                <c:pt idx="3">
                  <c:v>0.1</c:v>
                </c:pt>
                <c:pt idx="4">
                  <c:v>0.2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(N=21)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6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papierowymi aktami prawnymi</c:v>
                </c:pt>
                <c:pt idx="3">
                  <c:v>Posługiwał się komputerem</c:v>
                </c:pt>
                <c:pt idx="4">
                  <c:v>Korzystał z pomocy innych urzędników</c:v>
                </c:pt>
                <c:pt idx="5">
                  <c:v>Trudno powiedzieć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6"/>
                <c:pt idx="0">
                  <c:v>0.76190476190476186</c:v>
                </c:pt>
                <c:pt idx="1">
                  <c:v>0.19047619047619052</c:v>
                </c:pt>
                <c:pt idx="2">
                  <c:v>4.7619047619047623E-2</c:v>
                </c:pt>
                <c:pt idx="3">
                  <c:v>4.7619047619047623E-2</c:v>
                </c:pt>
                <c:pt idx="4">
                  <c:v>4.7619047619047623E-2</c:v>
                </c:pt>
                <c:pt idx="5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6571776"/>
        <c:axId val="96573312"/>
      </c:barChart>
      <c:catAx>
        <c:axId val="965717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573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57331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657177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dLbl>
              <c:idx val="3"/>
              <c:layout>
                <c:manualLayout>
                  <c:x val="-9.1134259259259512E-2"/>
                  <c:y val="0"/>
                </c:manualLayout>
              </c:layout>
              <c:spPr>
                <a:noFill/>
                <a:ln w="23339">
                  <a:noFill/>
                </a:ln>
              </c:spPr>
              <c:txPr>
                <a:bodyPr/>
                <a:lstStyle/>
                <a:p>
                  <a:pPr>
                    <a:defRPr sz="1100" b="0" i="0" u="none" strike="noStrike" baseline="0">
                      <a:solidFill>
                        <a:schemeClr val="bg2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  <c:pt idx="4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0.1</c:v>
                </c:pt>
                <c:pt idx="1">
                  <c:v>0.1</c:v>
                </c:pt>
                <c:pt idx="2">
                  <c:v>0</c:v>
                </c:pt>
                <c:pt idx="3">
                  <c:v>0.75000000000000011</c:v>
                </c:pt>
                <c:pt idx="4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dLbl>
              <c:idx val="3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  <c:pt idx="4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</c:v>
                </c:pt>
                <c:pt idx="1">
                  <c:v>9.0000000000000011E-2</c:v>
                </c:pt>
                <c:pt idx="2">
                  <c:v>9.0000000000000011E-2</c:v>
                </c:pt>
                <c:pt idx="3">
                  <c:v>0.82000000000000006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  <c:pt idx="4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</c:v>
                </c:pt>
                <c:pt idx="1">
                  <c:v>0.1</c:v>
                </c:pt>
                <c:pt idx="2">
                  <c:v>0</c:v>
                </c:pt>
                <c:pt idx="3">
                  <c:v>0.70000000000000007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6957952"/>
        <c:axId val="96959488"/>
      </c:barChart>
      <c:catAx>
        <c:axId val="969579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959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95948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695795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(N=22*)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5749248"/>
        <c:axId val="96978816"/>
      </c:barChart>
      <c:catAx>
        <c:axId val="35749248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96978816"/>
        <c:crosses val="autoZero"/>
        <c:auto val="1"/>
        <c:lblAlgn val="ctr"/>
        <c:lblOffset val="100"/>
        <c:noMultiLvlLbl val="0"/>
      </c:catAx>
      <c:valAx>
        <c:axId val="9697881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3574924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  <c:pt idx="5">
                  <c:v>Nie dotyczy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0.45</c:v>
                </c:pt>
                <c:pt idx="1">
                  <c:v>0.55000000000000004</c:v>
                </c:pt>
                <c:pt idx="2">
                  <c:v>0.45</c:v>
                </c:pt>
                <c:pt idx="3">
                  <c:v>0.45</c:v>
                </c:pt>
                <c:pt idx="4">
                  <c:v>0.25</c:v>
                </c:pt>
                <c:pt idx="5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  <c:pt idx="5">
                  <c:v>Nie dotyczy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0.8</c:v>
                </c:pt>
                <c:pt idx="1">
                  <c:v>0.60000000000000009</c:v>
                </c:pt>
                <c:pt idx="2">
                  <c:v>0.85000000000000009</c:v>
                </c:pt>
                <c:pt idx="3">
                  <c:v>0.55000000000000004</c:v>
                </c:pt>
                <c:pt idx="4">
                  <c:v>0.15000000000000002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  <c:pt idx="5">
                  <c:v>Nie dotyczy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0.80952380952380965</c:v>
                </c:pt>
                <c:pt idx="1">
                  <c:v>0.42857142857142855</c:v>
                </c:pt>
                <c:pt idx="2">
                  <c:v>0.80952380952380965</c:v>
                </c:pt>
                <c:pt idx="3">
                  <c:v>0.57142857142857162</c:v>
                </c:pt>
                <c:pt idx="4">
                  <c:v>9.5238095238095247E-2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8801152"/>
        <c:axId val="98802688"/>
      </c:barChart>
      <c:catAx>
        <c:axId val="988011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802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80268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880115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1</c:v>
                </c:pt>
                <c:pt idx="2" formatCode="0.0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3695232"/>
        <c:axId val="33696768"/>
      </c:barChart>
      <c:catAx>
        <c:axId val="33695232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33696768"/>
        <c:crosses val="autoZero"/>
        <c:auto val="1"/>
        <c:lblAlgn val="ctr"/>
        <c:lblOffset val="100"/>
        <c:noMultiLvlLbl val="0"/>
      </c:catAx>
      <c:valAx>
        <c:axId val="33696768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3369523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9E-3"/>
          <c:y val="9.0163934426229497E-2"/>
          <c:w val="0.94925028835063396"/>
          <c:h val="0.91803278688524326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bg2"/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(N=22*)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8085888"/>
        <c:axId val="98091776"/>
      </c:barChart>
      <c:catAx>
        <c:axId val="98085888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98091776"/>
        <c:crosses val="autoZero"/>
        <c:auto val="1"/>
        <c:lblAlgn val="ctr"/>
        <c:lblOffset val="100"/>
        <c:noMultiLvlLbl val="0"/>
      </c:catAx>
      <c:valAx>
        <c:axId val="98091776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9808588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35"/>
          <c:y val="7.2600468758932099E-2"/>
          <c:w val="0.71113053531118553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4"/>
          <c:order val="0"/>
          <c:tx>
            <c:strRef>
              <c:f>Sheet1!$C$1</c:f>
              <c:strCache>
                <c:ptCount val="1"/>
                <c:pt idx="0">
                  <c:v>2014 (N=22*)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9109120"/>
        <c:axId val="99110912"/>
      </c:barChart>
      <c:catAx>
        <c:axId val="99109120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99110912"/>
        <c:crosses val="autoZero"/>
        <c:auto val="1"/>
        <c:lblAlgn val="ctr"/>
        <c:lblOffset val="100"/>
        <c:noMultiLvlLbl val="0"/>
      </c:catAx>
      <c:valAx>
        <c:axId val="9911091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9910912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  <c:pt idx="5">
                  <c:v>Nie dotyczy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  <c:pt idx="5">
                  <c:v>Nie dotyczy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0.23</c:v>
                </c:pt>
                <c:pt idx="1">
                  <c:v>0.23</c:v>
                </c:pt>
                <c:pt idx="2">
                  <c:v>0.09</c:v>
                </c:pt>
                <c:pt idx="3">
                  <c:v>0</c:v>
                </c:pt>
                <c:pt idx="4">
                  <c:v>0.41</c:v>
                </c:pt>
                <c:pt idx="5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  <c:pt idx="5">
                  <c:v>Nie dotyczy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6"/>
                <c:pt idx="0">
                  <c:v>0.15</c:v>
                </c:pt>
                <c:pt idx="1">
                  <c:v>0.2</c:v>
                </c:pt>
                <c:pt idx="2">
                  <c:v>0.05</c:v>
                </c:pt>
                <c:pt idx="3">
                  <c:v>0.05</c:v>
                </c:pt>
                <c:pt idx="4">
                  <c:v>0.55000000000000004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9250176"/>
        <c:axId val="99251712"/>
      </c:barChart>
      <c:catAx>
        <c:axId val="992501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9251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251712"/>
        <c:scaling>
          <c:orientation val="minMax"/>
          <c:max val="1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9925017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4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4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0.41</c:v>
                </c:pt>
                <c:pt idx="1">
                  <c:v>0.14000000000000001</c:v>
                </c:pt>
                <c:pt idx="2">
                  <c:v>0.05</c:v>
                </c:pt>
                <c:pt idx="3">
                  <c:v>0.41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4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0.77777777777777779</c:v>
                </c:pt>
                <c:pt idx="1">
                  <c:v>0.05</c:v>
                </c:pt>
                <c:pt idx="2">
                  <c:v>0.16666666666666666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9197696"/>
        <c:axId val="99199232"/>
      </c:barChart>
      <c:catAx>
        <c:axId val="991976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9199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199232"/>
        <c:scaling>
          <c:orientation val="minMax"/>
          <c:max val="1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9919769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1534025374855819E-3"/>
          <c:y val="9.0163934426229497E-2"/>
          <c:w val="0.94925028835063396"/>
          <c:h val="0.91803278688524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2015 (N=11)</c:v>
                </c:pt>
              </c:strCache>
            </c:strRef>
          </c:tx>
          <c:spPr>
            <a:solidFill>
              <a:srgbClr val="F89728">
                <a:lumMod val="75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9366784"/>
        <c:axId val="99373824"/>
      </c:barChart>
      <c:catAx>
        <c:axId val="99366784"/>
        <c:scaling>
          <c:orientation val="maxMin"/>
        </c:scaling>
        <c:delete val="1"/>
        <c:axPos val="b"/>
        <c:numFmt formatCode="General" sourceLinked="1"/>
        <c:majorTickMark val="out"/>
        <c:minorTickMark val="none"/>
        <c:tickLblPos val="none"/>
        <c:crossAx val="99373824"/>
        <c:crosses val="autoZero"/>
        <c:auto val="1"/>
        <c:lblAlgn val="ctr"/>
        <c:lblOffset val="100"/>
        <c:noMultiLvlLbl val="0"/>
      </c:catAx>
      <c:valAx>
        <c:axId val="9937382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9936678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35"/>
          <c:y val="7.2600468758932099E-2"/>
          <c:w val="0.24428938076525811"/>
          <c:h val="0.21982221460012574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2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(N=9)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8894592"/>
        <c:axId val="98896128"/>
      </c:barChart>
      <c:catAx>
        <c:axId val="98894592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98896128"/>
        <c:crosses val="autoZero"/>
        <c:auto val="1"/>
        <c:lblAlgn val="ctr"/>
        <c:lblOffset val="100"/>
        <c:noMultiLvlLbl val="0"/>
      </c:catAx>
      <c:valAx>
        <c:axId val="9889612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9889459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2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005780346820801"/>
          <c:y val="4.5289500509683993E-2"/>
          <c:w val="0.72138728323699397"/>
          <c:h val="0.63429765545361871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poinformował mnie o braku opłat</c:v>
                </c:pt>
                <c:pt idx="1">
                  <c:v>podał wyłącznie sumę</c:v>
                </c:pt>
                <c:pt idx="2">
                  <c:v>podał sumę oraz podawał wysokość poszczególnych opłat</c:v>
                </c:pt>
                <c:pt idx="3">
                  <c:v>podawał wyłącznie wysokość poszczególnych opłat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0.36363636363636365</c:v>
                </c:pt>
                <c:pt idx="1">
                  <c:v>0.45454545454545453</c:v>
                </c:pt>
                <c:pt idx="2">
                  <c:v>0.18181818181818182</c:v>
                </c:pt>
                <c:pt idx="3">
                  <c:v>0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poinformował mnie o braku opłat</c:v>
                </c:pt>
                <c:pt idx="1">
                  <c:v>podał wyłącznie sumę</c:v>
                </c:pt>
                <c:pt idx="2">
                  <c:v>podał sumę oraz podawał wysokość poszczególnych opłat</c:v>
                </c:pt>
                <c:pt idx="3">
                  <c:v>podawał wyłącznie wysokość poszczególnych opłat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poinformował mnie o braku opłat</c:v>
                </c:pt>
                <c:pt idx="1">
                  <c:v>podał wyłącznie sumę</c:v>
                </c:pt>
                <c:pt idx="2">
                  <c:v>podał sumę oraz podawał wysokość poszczególnych opłat</c:v>
                </c:pt>
                <c:pt idx="3">
                  <c:v>podawał wyłącznie wysokość poszczególnych opłat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8972416"/>
        <c:axId val="98973952"/>
      </c:barChart>
      <c:catAx>
        <c:axId val="989724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973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97395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8972416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2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005780346820801"/>
          <c:y val="4.5289500509683993E-2"/>
          <c:w val="0.72138728323699397"/>
          <c:h val="0.9547104994903160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poinformował, że nie ma opłat</c:v>
                </c:pt>
                <c:pt idx="1">
                  <c:v>podał wyłącznie sumę  </c:v>
                </c:pt>
                <c:pt idx="2">
                  <c:v>podał sumę oraz podał wysokość poszczególnych opłat</c:v>
                </c:pt>
                <c:pt idx="3">
                  <c:v>podał wyłącznie wysokość poszczególnych opłat</c:v>
                </c:pt>
                <c:pt idx="4">
                  <c:v>nie odpowiedział na pytanie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0.33333333333333326</c:v>
                </c:pt>
                <c:pt idx="1">
                  <c:v>0.1111111111111111</c:v>
                </c:pt>
                <c:pt idx="2">
                  <c:v>0</c:v>
                </c:pt>
                <c:pt idx="3">
                  <c:v>0.1111111111111111</c:v>
                </c:pt>
                <c:pt idx="4">
                  <c:v>0.44444444444444442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poinformował, że nie ma opłat</c:v>
                </c:pt>
                <c:pt idx="1">
                  <c:v>podał wyłącznie sumę  </c:v>
                </c:pt>
                <c:pt idx="2">
                  <c:v>podał sumę oraz podał wysokość poszczególnych opłat</c:v>
                </c:pt>
                <c:pt idx="3">
                  <c:v>podał wyłącznie wysokość poszczególnych opłat</c:v>
                </c:pt>
                <c:pt idx="4">
                  <c:v>nie odpowiedział na pytanie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pl-PL" sz="1100" b="0" i="0" u="none" strike="noStrike" kern="1200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poinformował, że nie ma opłat</c:v>
                </c:pt>
                <c:pt idx="1">
                  <c:v>podał wyłącznie sumę  </c:v>
                </c:pt>
                <c:pt idx="2">
                  <c:v>podał sumę oraz podał wysokość poszczególnych opłat</c:v>
                </c:pt>
                <c:pt idx="3">
                  <c:v>podał wyłącznie wysokość poszczególnych opłat</c:v>
                </c:pt>
                <c:pt idx="4">
                  <c:v>nie odpowiedział na pytanie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9030144"/>
        <c:axId val="99031680"/>
      </c:barChart>
      <c:catAx>
        <c:axId val="990301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90316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03168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90301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2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55E-3"/>
          <c:y val="9.0163934426229511E-2"/>
          <c:w val="0.94925028835063441"/>
          <c:h val="0.91803278688524392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val>
            <c:numRef>
              <c:f>Sheet1!$B$2:$B$4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(N=22*)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val>
            <c:numRef>
              <c:f>Sheet1!$C$2:$C$4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val>
            <c:numRef>
              <c:f>Sheet1!$D$2:$D$4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9578240"/>
        <c:axId val="99579776"/>
      </c:barChart>
      <c:catAx>
        <c:axId val="99578240"/>
        <c:scaling>
          <c:orientation val="maxMin"/>
        </c:scaling>
        <c:delete val="1"/>
        <c:axPos val="b"/>
        <c:majorTickMark val="out"/>
        <c:minorTickMark val="none"/>
        <c:tickLblPos val="none"/>
        <c:crossAx val="99579776"/>
        <c:crosses val="autoZero"/>
        <c:auto val="1"/>
        <c:lblAlgn val="ctr"/>
        <c:lblOffset val="100"/>
        <c:noMultiLvlLbl val="0"/>
      </c:catAx>
      <c:valAx>
        <c:axId val="99579776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9957824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"/>
          <c:y val="7.2600468758932168E-2"/>
          <c:w val="0.99794667747235222"/>
          <c:h val="0.21982221460012591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(N=11**)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(N=22*)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9908992"/>
        <c:axId val="99923072"/>
      </c:barChart>
      <c:catAx>
        <c:axId val="99908992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99923072"/>
        <c:crosses val="autoZero"/>
        <c:auto val="1"/>
        <c:lblAlgn val="ctr"/>
        <c:lblOffset val="100"/>
        <c:noMultiLvlLbl val="0"/>
      </c:catAx>
      <c:valAx>
        <c:axId val="9992307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9990899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"/>
          <c:y val="7.2600468758932099E-2"/>
          <c:w val="0.99775176931175047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punkcie informacyjnym</c:v>
                </c:pt>
                <c:pt idx="3">
                  <c:v>Na stolikach</c:v>
                </c:pt>
                <c:pt idx="4">
                  <c:v>Nie ma/brak kart informacyjnych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</c:v>
                </c:pt>
                <c:pt idx="1">
                  <c:v>0.05</c:v>
                </c:pt>
                <c:pt idx="2">
                  <c:v>0.55000000000000004</c:v>
                </c:pt>
                <c:pt idx="3">
                  <c:v>0.15</c:v>
                </c:pt>
                <c:pt idx="4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punkcie informacyjnym</c:v>
                </c:pt>
                <c:pt idx="3">
                  <c:v>Na stolikach</c:v>
                </c:pt>
                <c:pt idx="4">
                  <c:v>Nie ma/brak kart informacyjnych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0.95</c:v>
                </c:pt>
                <c:pt idx="1">
                  <c:v>0.05</c:v>
                </c:pt>
                <c:pt idx="2">
                  <c:v>0</c:v>
                </c:pt>
                <c:pt idx="3">
                  <c:v>0</c:v>
                </c:pt>
                <c:pt idx="4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punkcie informacyjnym</c:v>
                </c:pt>
                <c:pt idx="3">
                  <c:v>Na stolikach</c:v>
                </c:pt>
                <c:pt idx="4">
                  <c:v>Nie ma/brak kart informacyjnych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0.85</c:v>
                </c:pt>
                <c:pt idx="1">
                  <c:v>0.25</c:v>
                </c:pt>
                <c:pt idx="2">
                  <c:v>0.05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3901184"/>
        <c:axId val="33911168"/>
      </c:barChart>
      <c:catAx>
        <c:axId val="339011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3911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911168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390118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0.73</c:v>
                </c:pt>
                <c:pt idx="1">
                  <c:v>0.27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0.3</c:v>
                </c:pt>
                <c:pt idx="1">
                  <c:v>0.2</c:v>
                </c:pt>
                <c:pt idx="2">
                  <c:v>0.55000000000000004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0.23809523809523808</c:v>
                </c:pt>
                <c:pt idx="1">
                  <c:v>4.7619047619047616E-2</c:v>
                </c:pt>
                <c:pt idx="2">
                  <c:v>0.66666666666666663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00000512"/>
        <c:axId val="100002048"/>
      </c:barChart>
      <c:catAx>
        <c:axId val="1000005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0002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00204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0000051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0.60000000000000009</c:v>
                </c:pt>
                <c:pt idx="1">
                  <c:v>0.05</c:v>
                </c:pt>
                <c:pt idx="2">
                  <c:v>0.35000000000000003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0.64000000000000012</c:v>
                </c:pt>
                <c:pt idx="1">
                  <c:v>0.05</c:v>
                </c:pt>
                <c:pt idx="2">
                  <c:v>0.32000000000000006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0.66666666666666674</c:v>
                </c:pt>
                <c:pt idx="1">
                  <c:v>4.7619047619047623E-2</c:v>
                </c:pt>
                <c:pt idx="2">
                  <c:v>0.28000000000000008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00051200"/>
        <c:axId val="100069376"/>
      </c:barChart>
      <c:catAx>
        <c:axId val="1000512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bg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0069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06937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0005120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9456755233494377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7"/>
                <c:pt idx="0">
                  <c:v>0.6</c:v>
                </c:pt>
                <c:pt idx="1">
                  <c:v>0.55000000000000004</c:v>
                </c:pt>
                <c:pt idx="2">
                  <c:v>0.48</c:v>
                </c:pt>
                <c:pt idx="4">
                  <c:v>0.05</c:v>
                </c:pt>
                <c:pt idx="5">
                  <c:v>0.14000000000000001</c:v>
                </c:pt>
                <c:pt idx="6">
                  <c:v>0.14000000000000001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3312014343604283E-2"/>
                  <c:y val="3.751495880413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7"/>
                <c:pt idx="0">
                  <c:v>0.4</c:v>
                </c:pt>
                <c:pt idx="1">
                  <c:v>0.45</c:v>
                </c:pt>
                <c:pt idx="2">
                  <c:v>0.52</c:v>
                </c:pt>
                <c:pt idx="4">
                  <c:v>0.75</c:v>
                </c:pt>
                <c:pt idx="5">
                  <c:v>0.64</c:v>
                </c:pt>
                <c:pt idx="6">
                  <c:v>0.86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6"/>
                <c:pt idx="1">
                  <c:v>Czy urzędnik upewnił się, że zrozumiałeś jego /jej wyjaśnienia</c:v>
                </c:pt>
                <c:pt idx="5">
                  <c:v>Czy urzędnik poinformował Cię, że istnieje możliwość telefonicznego poinformowania o odbiorze decyzji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7"/>
                <c:pt idx="4" formatCode="0%">
                  <c:v>0.2</c:v>
                </c:pt>
                <c:pt idx="5" formatCode="0%">
                  <c:v>0.23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99667968"/>
        <c:axId val="99669504"/>
      </c:barChart>
      <c:catAx>
        <c:axId val="99667968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99669504"/>
        <c:crosses val="autoZero"/>
        <c:auto val="1"/>
        <c:lblAlgn val="ctr"/>
        <c:lblOffset val="100"/>
        <c:noMultiLvlLbl val="0"/>
      </c:catAx>
      <c:valAx>
        <c:axId val="9966950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9667968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3.0491748015543517E-2"/>
          <c:y val="0.41712727362777507"/>
          <c:w val="0.95361257435714286"/>
          <c:h val="0.1657451431967609"/>
        </c:manualLayout>
      </c:layout>
      <c:overlay val="0"/>
      <c:txPr>
        <a:bodyPr/>
        <a:lstStyle/>
        <a:p>
          <a:pPr>
            <a:defRPr sz="11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E-3"/>
          <c:y val="3.6429872495446325E-2"/>
          <c:w val="1"/>
          <c:h val="0.804564197530863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tx2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1">
                  <c:v>0.23</c:v>
                </c:pt>
                <c:pt idx="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591E-3"/>
                  <c:y val="9.7115065527172268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3312014343604283E-2"/>
                  <c:y val="3.7514958804138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9.0809559582339591E-3"/>
                  <c:y val="-2.142708446696269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2.3687845360944326E-2"/>
                  <c:y val="2.8886483351876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105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2"/>
                <c:pt idx="1">
                  <c:v>Czy podczas rozmowy odczuwałeś(aś) niechęć ze strony urzędnika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3"/>
                <c:pt idx="0">
                  <c:v>1</c:v>
                </c:pt>
                <c:pt idx="1">
                  <c:v>0.77</c:v>
                </c:pt>
                <c:pt idx="2">
                  <c:v>0.9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99745792"/>
        <c:axId val="99747328"/>
      </c:barChart>
      <c:catAx>
        <c:axId val="99745792"/>
        <c:scaling>
          <c:orientation val="maxMin"/>
        </c:scaling>
        <c:delete val="1"/>
        <c:axPos val="l"/>
        <c:numFmt formatCode="General" sourceLinked="0"/>
        <c:majorTickMark val="out"/>
        <c:minorTickMark val="none"/>
        <c:tickLblPos val="none"/>
        <c:crossAx val="99747328"/>
        <c:crosses val="autoZero"/>
        <c:auto val="1"/>
        <c:lblAlgn val="ctr"/>
        <c:lblOffset val="100"/>
        <c:noMultiLvlLbl val="0"/>
      </c:catAx>
      <c:valAx>
        <c:axId val="9974732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9745792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b"/>
      <c:layout>
        <c:manualLayout>
          <c:xMode val="edge"/>
          <c:yMode val="edge"/>
          <c:x val="1.3866371171165157E-2"/>
          <c:y val="0.80654100529100525"/>
          <c:w val="0.9272295043802814"/>
          <c:h val="0.19345916444599084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(N=22*)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(N=21*)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99825536"/>
        <c:axId val="99827072"/>
      </c:barChart>
      <c:catAx>
        <c:axId val="99825536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99827072"/>
        <c:crosses val="autoZero"/>
        <c:auto val="1"/>
        <c:lblAlgn val="ctr"/>
        <c:lblOffset val="100"/>
        <c:noMultiLvlLbl val="0"/>
      </c:catAx>
      <c:valAx>
        <c:axId val="99827072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9982553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(N=x)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0.85</c:v>
                </c:pt>
                <c:pt idx="3">
                  <c:v>0.9</c:v>
                </c:pt>
                <c:pt idx="4">
                  <c:v>0.85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(N=x)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0.82</c:v>
                </c:pt>
                <c:pt idx="1">
                  <c:v>0.86</c:v>
                </c:pt>
                <c:pt idx="2">
                  <c:v>0.82</c:v>
                </c:pt>
                <c:pt idx="3">
                  <c:v>0.77</c:v>
                </c:pt>
                <c:pt idx="4">
                  <c:v>0.73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Czy urzędnik w czasie załatwiania sprawy był uprzejmy i miły?</c:v>
                </c:pt>
                <c:pt idx="1">
                  <c:v>Czy urzędnik w czasie załatwiania sprawy udzielał informacji w sposób zrozumiały?</c:v>
                </c:pt>
                <c:pt idx="2">
                  <c:v>Czy urzędnik w czasie załatwiania sprawy udzielał informacji w sposób kompetentny?</c:v>
                </c:pt>
                <c:pt idx="3">
                  <c:v>Czy urzędnik w czasie załatwiania sprawy poświęcił Ci dużo uwagi/ czasu?</c:v>
                </c:pt>
                <c:pt idx="4">
                  <c:v>Czy jesteś zadowolony ze sposobu obsługi przez urzędnika?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0.95</c:v>
                </c:pt>
                <c:pt idx="1">
                  <c:v>0.95</c:v>
                </c:pt>
                <c:pt idx="2">
                  <c:v>0.8</c:v>
                </c:pt>
                <c:pt idx="3">
                  <c:v>0.9</c:v>
                </c:pt>
                <c:pt idx="4">
                  <c:v>0.86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00080640"/>
        <c:axId val="100094720"/>
      </c:barChart>
      <c:catAx>
        <c:axId val="100080640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one"/>
        <c:crossAx val="100094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094720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00080640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0661157024793419E-3"/>
          <c:w val="0.99923738681327257"/>
          <c:h val="0.8904958677685964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Sheet1!$B$2:$B$20</c:f>
              <c:numCache>
                <c:formatCode>0%</c:formatCode>
                <c:ptCount val="19"/>
                <c:pt idx="0">
                  <c:v>0.57142857142857195</c:v>
                </c:pt>
                <c:pt idx="1">
                  <c:v>0.5</c:v>
                </c:pt>
                <c:pt idx="2">
                  <c:v>0.5</c:v>
                </c:pt>
                <c:pt idx="4">
                  <c:v>0.57142857142857195</c:v>
                </c:pt>
                <c:pt idx="5">
                  <c:v>0.54545454545454541</c:v>
                </c:pt>
                <c:pt idx="6">
                  <c:v>0.65000000000000036</c:v>
                </c:pt>
                <c:pt idx="8">
                  <c:v>0.52380952380952384</c:v>
                </c:pt>
                <c:pt idx="9">
                  <c:v>0.54545454545454541</c:v>
                </c:pt>
                <c:pt idx="10">
                  <c:v>0.65000000000000036</c:v>
                </c:pt>
                <c:pt idx="12">
                  <c:v>0.57142857142857195</c:v>
                </c:pt>
                <c:pt idx="13">
                  <c:v>0.54545454545454541</c:v>
                </c:pt>
                <c:pt idx="14">
                  <c:v>0.85000000000000031</c:v>
                </c:pt>
                <c:pt idx="16">
                  <c:v>0.57142857142857195</c:v>
                </c:pt>
                <c:pt idx="17">
                  <c:v>0.59090909090909094</c:v>
                </c:pt>
                <c:pt idx="18">
                  <c:v>0.75000000000000033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Sheet1!$C$2:$C$20</c:f>
              <c:numCache>
                <c:formatCode>0%</c:formatCode>
                <c:ptCount val="19"/>
                <c:pt idx="0">
                  <c:v>0.28571428571428598</c:v>
                </c:pt>
                <c:pt idx="1">
                  <c:v>0.22727272727272727</c:v>
                </c:pt>
                <c:pt idx="2">
                  <c:v>0.35000000000000014</c:v>
                </c:pt>
                <c:pt idx="4">
                  <c:v>0.33333333333333337</c:v>
                </c:pt>
                <c:pt idx="5">
                  <c:v>0.22727272727272727</c:v>
                </c:pt>
                <c:pt idx="6">
                  <c:v>0.25</c:v>
                </c:pt>
                <c:pt idx="8">
                  <c:v>0.33333333333333337</c:v>
                </c:pt>
                <c:pt idx="9">
                  <c:v>0.27272727272727282</c:v>
                </c:pt>
                <c:pt idx="10">
                  <c:v>0.2</c:v>
                </c:pt>
                <c:pt idx="12">
                  <c:v>0.38095238095238126</c:v>
                </c:pt>
                <c:pt idx="13">
                  <c:v>0.3181818181818184</c:v>
                </c:pt>
                <c:pt idx="14">
                  <c:v>0.15000000000000008</c:v>
                </c:pt>
                <c:pt idx="16">
                  <c:v>0.38095238095238126</c:v>
                </c:pt>
                <c:pt idx="17">
                  <c:v>0.22727272727272727</c:v>
                </c:pt>
                <c:pt idx="18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chemeClr val="accent4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Sheet1!$D$2:$D$20</c:f>
              <c:numCache>
                <c:formatCode>0%</c:formatCode>
                <c:ptCount val="19"/>
                <c:pt idx="0">
                  <c:v>4.7619047619047623E-2</c:v>
                </c:pt>
                <c:pt idx="1">
                  <c:v>0.22727272727272727</c:v>
                </c:pt>
                <c:pt idx="2">
                  <c:v>0.15000000000000008</c:v>
                </c:pt>
                <c:pt idx="4">
                  <c:v>4.7619047619047623E-2</c:v>
                </c:pt>
                <c:pt idx="5">
                  <c:v>0.18181818181818196</c:v>
                </c:pt>
                <c:pt idx="6">
                  <c:v>0.1</c:v>
                </c:pt>
                <c:pt idx="8">
                  <c:v>9.5238095238095247E-2</c:v>
                </c:pt>
                <c:pt idx="9">
                  <c:v>0.18181818181818196</c:v>
                </c:pt>
                <c:pt idx="10">
                  <c:v>0.15000000000000008</c:v>
                </c:pt>
                <c:pt idx="12">
                  <c:v>4.7619047619047623E-2</c:v>
                </c:pt>
                <c:pt idx="13">
                  <c:v>4.5454545454545463E-2</c:v>
                </c:pt>
                <c:pt idx="16">
                  <c:v>4.7619047619047623E-2</c:v>
                </c:pt>
                <c:pt idx="17">
                  <c:v>0.18181818181818196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C00000"/>
            </a:solidFill>
            <a:ln w="23713">
              <a:noFill/>
            </a:ln>
          </c:spPr>
          <c:invertIfNegative val="0"/>
          <c:dLbls>
            <c:dLbl>
              <c:idx val="3"/>
              <c:layout>
                <c:manualLayout>
                  <c:x val="0.97001763668430574"/>
                  <c:y val="-2.44702087736613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4917658730158699E-2"/>
                  <c:y val="2.044302002756514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bg2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Sheet1!$A$2:$A$20</c:f>
              <c:strCache>
                <c:ptCount val="17"/>
                <c:pt idx="0">
                  <c:v>czy jesteś zadowolony ze sposobu obsługi</c:v>
                </c:pt>
                <c:pt idx="4">
                  <c:v>czy urzędnik w czasie załatwiania sprawy poświęcił Ci dużo uwagi/czasu?</c:v>
                </c:pt>
                <c:pt idx="8">
                  <c:v>czy urzędnik w czasie załatwiania sprawy udzialał informacji w sposób kompetentny</c:v>
                </c:pt>
                <c:pt idx="12">
                  <c:v>czy urzędnik w czasie załatwiania sprawy udzielał informacji w sposób zrozumiały?</c:v>
                </c:pt>
                <c:pt idx="16">
                  <c:v>czy urzednik w czasie załatwiania sprawy był uprzejmy i miły?</c:v>
                </c:pt>
              </c:strCache>
            </c:strRef>
          </c:cat>
          <c:val>
            <c:numRef>
              <c:f>Sheet1!$E$2:$E$20</c:f>
              <c:numCache>
                <c:formatCode>0%</c:formatCode>
                <c:ptCount val="19"/>
                <c:pt idx="0">
                  <c:v>9.5238095238095247E-2</c:v>
                </c:pt>
                <c:pt idx="1">
                  <c:v>4.5454545454545463E-2</c:v>
                </c:pt>
                <c:pt idx="4">
                  <c:v>4.7619047619047623E-2</c:v>
                </c:pt>
                <c:pt idx="5">
                  <c:v>4.5454545454545463E-2</c:v>
                </c:pt>
                <c:pt idx="8">
                  <c:v>4.7619047619047623E-2</c:v>
                </c:pt>
                <c:pt idx="13">
                  <c:v>9.0909090909091023E-2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19690752"/>
        <c:axId val="119692288"/>
      </c:barChart>
      <c:catAx>
        <c:axId val="1196907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19692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9692288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one"/>
        <c:crossAx val="119690752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8E-2"/>
          <c:y val="0.93985044029259746"/>
          <c:w val="0.98589065255732045"/>
          <c:h val="6.0149559707403363E-2"/>
        </c:manualLayout>
      </c:layout>
      <c:overlay val="0"/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706"/>
          <c:y val="4.0322580645161437E-3"/>
          <c:w val="0.8461538461538477"/>
          <c:h val="0.842741935483875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82"/>
                  <c:y val="1.226836985337849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302"/>
                  <c:y val="1.49568280766100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0" formatCode="0%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33956992"/>
        <c:axId val="33958528"/>
      </c:barChart>
      <c:catAx>
        <c:axId val="339569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3958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95852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3956992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706"/>
          <c:y val="4.0322580645161437E-3"/>
          <c:w val="0.8461538461538477"/>
          <c:h val="0.842741935483875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82"/>
                  <c:y val="1.22686584530831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302"/>
                  <c:y val="1.49569860830846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3"/>
                <c:pt idx="0">
                  <c:v>0.1</c:v>
                </c:pt>
                <c:pt idx="1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34125696"/>
        <c:axId val="34127232"/>
      </c:barChart>
      <c:catAx>
        <c:axId val="341256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4127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12723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4125696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14E-3"/>
          <c:y val="9.0163934426229497E-2"/>
          <c:w val="0.94925028835063396"/>
          <c:h val="0.9180327868852433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25">
              <a:noFill/>
              <a:prstDash val="solid"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1</c:v>
                </c:pt>
                <c:pt idx="2" formatCode="0.0">
                  <c:v>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(N=20)</c:v>
                </c:pt>
              </c:strCache>
            </c:strRef>
          </c:tx>
          <c:spPr>
            <a:solidFill>
              <a:schemeClr val="accent2"/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0.1</c:v>
                </c:pt>
                <c:pt idx="2" formatCode="0.0">
                  <c:v>0.1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250">
              <a:noFill/>
            </a:ln>
          </c:spPr>
          <c:invertIfNegative val="0"/>
          <c:dLbls>
            <c:delete val="1"/>
          </c:dLbls>
          <c:cat>
            <c:strRef>
              <c:f>Sheet1!$A$2:$A$4</c:f>
              <c:strCache>
                <c:ptCount val="3"/>
                <c:pt idx="0">
                  <c:v>ŚREDNIA LICZBA OSÓB</c:v>
                </c:pt>
                <c:pt idx="2">
                  <c:v>ŚREDNI CZAS OCZEKIWANIA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1.5</c:v>
                </c:pt>
                <c:pt idx="2" formatCode="0.0">
                  <c:v>4.9000000000000004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34049024"/>
        <c:axId val="34059008"/>
      </c:barChart>
      <c:catAx>
        <c:axId val="34049024"/>
        <c:scaling>
          <c:orientation val="maxMin"/>
        </c:scaling>
        <c:delete val="1"/>
        <c:axPos val="b"/>
        <c:numFmt formatCode="General" sourceLinked="0"/>
        <c:majorTickMark val="out"/>
        <c:minorTickMark val="none"/>
        <c:tickLblPos val="none"/>
        <c:crossAx val="34059008"/>
        <c:crosses val="autoZero"/>
        <c:auto val="1"/>
        <c:lblAlgn val="ctr"/>
        <c:lblOffset val="100"/>
        <c:noMultiLvlLbl val="0"/>
      </c:catAx>
      <c:valAx>
        <c:axId val="34059008"/>
        <c:scaling>
          <c:orientation val="minMax"/>
          <c:max val="15"/>
          <c:min val="0"/>
        </c:scaling>
        <c:delete val="1"/>
        <c:axPos val="r"/>
        <c:numFmt formatCode="0.0" sourceLinked="1"/>
        <c:majorTickMark val="out"/>
        <c:minorTickMark val="none"/>
        <c:tickLblPos val="none"/>
        <c:crossAx val="3404902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5194431585256127"/>
          <c:y val="7.2600468758932099E-2"/>
          <c:w val="0.71113053531118542"/>
          <c:h val="0.21982221460012599"/>
        </c:manualLayout>
      </c:layout>
      <c:overlay val="0"/>
      <c:txPr>
        <a:bodyPr/>
        <a:lstStyle/>
        <a:p>
          <a:pPr>
            <a:defRPr sz="1100" b="1">
              <a:solidFill>
                <a:schemeClr val="tx1">
                  <a:lumMod val="50000"/>
                </a:schemeClr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1"/>
          <c:y val="9.6774193548387379E-3"/>
          <c:w val="0.72138728323699397"/>
          <c:h val="0.99354838709677396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2015 (N=20)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Na stolikach</c:v>
                </c:pt>
                <c:pt idx="4">
                  <c:v>Nie ma/brak formularzy/wniosków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</c:v>
                </c:pt>
                <c:pt idx="1">
                  <c:v>0.15</c:v>
                </c:pt>
                <c:pt idx="2">
                  <c:v>0.6</c:v>
                </c:pt>
                <c:pt idx="3">
                  <c:v>0.1</c:v>
                </c:pt>
                <c:pt idx="4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2014 (N=20)</c:v>
                </c:pt>
              </c:strCache>
            </c:strRef>
          </c:tx>
          <c:spPr>
            <a:solidFill>
              <a:schemeClr val="accent2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Na stolikach</c:v>
                </c:pt>
                <c:pt idx="4">
                  <c:v>Nie ma/brak formularzy/wniosków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0.9</c:v>
                </c:pt>
                <c:pt idx="1">
                  <c:v>0.1</c:v>
                </c:pt>
                <c:pt idx="2">
                  <c:v>0.05</c:v>
                </c:pt>
                <c:pt idx="3">
                  <c:v>0</c:v>
                </c:pt>
                <c:pt idx="4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 (N=20)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>
                        <a:lumMod val="50000"/>
                      </a:schemeClr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Na stolikach</c:v>
                </c:pt>
                <c:pt idx="4">
                  <c:v>Nie ma/brak formularzy/wniosków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0.85</c:v>
                </c:pt>
                <c:pt idx="1">
                  <c:v>0.3</c:v>
                </c:pt>
                <c:pt idx="2">
                  <c:v>0.1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3444224"/>
        <c:axId val="33445760"/>
      </c:barChart>
      <c:catAx>
        <c:axId val="3344422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bg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3445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445760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3444224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706"/>
          <c:y val="4.0322580645161437E-3"/>
          <c:w val="0.8461538461538477"/>
          <c:h val="0.842741935483875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2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3"/>
                <c:pt idx="0">
                  <c:v>0.95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82"/>
                  <c:y val="1.226836985337849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chemeClr val="tx1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302"/>
                  <c:y val="1.49568280766100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3"/>
                <c:pt idx="0">
                  <c:v>2015 (N=20)</c:v>
                </c:pt>
                <c:pt idx="1">
                  <c:v>2014 (N=20)</c:v>
                </c:pt>
                <c:pt idx="2">
                  <c:v>2013 (N=20)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3"/>
                <c:pt idx="0" formatCode="0%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33559680"/>
        <c:axId val="33561216"/>
      </c:barChart>
      <c:catAx>
        <c:axId val="335596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>
                    <a:lumMod val="50000"/>
                  </a:schemeClr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33561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56121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33559680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605C5-4689-4961-9C0C-172EFBF6030A}" type="datetimeFigureOut">
              <a:rPr lang="pl-PL" smtClean="0"/>
              <a:pPr/>
              <a:t>2016-01-27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9B9D62-D7BA-4375-868A-1A1F6D8ECFD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58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w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7.w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0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400" baseline="0">
                <a:solidFill>
                  <a:srgbClr val="ACADAE"/>
                </a:solidFill>
                <a:latin typeface="+mn-lt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D9FA-31DE-451B-A13A-42FD8C137E37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97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DCA6B-397E-41DA-876E-D10B9A7ACBAC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6915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RC: 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917F0-9891-475F-AB62-0E4DD4A06A9C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8644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RC: 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457282" y="273113"/>
            <a:ext cx="3008835" cy="1162319"/>
          </a:xfrm>
          <a:prstGeom prst="rect">
            <a:avLst/>
          </a:prstGeom>
        </p:spPr>
        <p:txBody>
          <a:bodyPr tIns="122400" bIns="122400" anchor="b"/>
          <a:lstStyle>
            <a:lvl1pPr algn="l">
              <a:defRPr sz="2000" b="1" cap="all" baseline="0"/>
            </a:lvl1pPr>
          </a:lstStyle>
          <a:p>
            <a:r>
              <a:rPr lang="pl-PL" dirty="0" smtClean="0"/>
              <a:t>Tytuł zawartości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3575671" y="273116"/>
            <a:ext cx="5112638" cy="5854468"/>
          </a:xfrm>
          <a:noFill/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457282" y="1435435"/>
            <a:ext cx="3008835" cy="4692149"/>
          </a:xfrm>
          <a:noFill/>
        </p:spPr>
        <p:txBody>
          <a:bodyPr tIns="122400" bIns="122400"/>
          <a:lstStyle>
            <a:lvl1pPr marL="0" indent="0">
              <a:buNone/>
              <a:defRPr sz="1400" baseline="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pl-PL" dirty="0" smtClean="0"/>
              <a:t>Opis zawartości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803D-0944-4A2B-8BE7-AAE467CAD308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839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RC: 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599" y="4801714"/>
            <a:ext cx="5487353" cy="56686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599" y="612919"/>
            <a:ext cx="5487353" cy="4115753"/>
          </a:xfrm>
          <a:noFill/>
        </p:spPr>
        <p:txBody>
          <a:bodyPr/>
          <a:lstStyle>
            <a:lvl1pPr marL="0" indent="0">
              <a:buNone/>
              <a:defRPr sz="3200"/>
            </a:lvl1pPr>
            <a:lvl2pPr marL="457156" indent="0">
              <a:buNone/>
              <a:defRPr sz="2800"/>
            </a:lvl2pPr>
            <a:lvl3pPr marL="914307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3" indent="0">
              <a:buNone/>
              <a:defRPr sz="2000"/>
            </a:lvl6pPr>
            <a:lvl7pPr marL="2742924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599" y="5368581"/>
            <a:ext cx="5487353" cy="805048"/>
          </a:xfrm>
          <a:noFill/>
        </p:spPr>
        <p:txBody>
          <a:bodyPr/>
          <a:lstStyle>
            <a:lvl1pPr marL="0" indent="0">
              <a:buNone/>
              <a:defRPr sz="1400">
                <a:solidFill>
                  <a:srgbClr val="808285"/>
                </a:solidFill>
              </a:defRPr>
            </a:lvl1pPr>
            <a:lvl2pPr marL="457156" indent="0">
              <a:buNone/>
              <a:defRPr sz="1200"/>
            </a:lvl2pPr>
            <a:lvl3pPr marL="914307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3" indent="0">
              <a:buNone/>
              <a:defRPr sz="900"/>
            </a:lvl6pPr>
            <a:lvl7pPr marL="2742924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4136-B027-41CE-805F-6C429DBD2A0E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141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RC: Slajd tytułowy (Arial Bo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484562" y="3825838"/>
            <a:ext cx="5759326" cy="1512168"/>
          </a:xfrm>
          <a:prstGeom prst="rect">
            <a:avLst/>
          </a:prstGeom>
        </p:spPr>
        <p:txBody>
          <a:bodyPr lIns="0" tIns="0" rIns="0" bIns="152400" anchor="b" anchorCtr="0">
            <a:normAutofit/>
          </a:bodyPr>
          <a:lstStyle>
            <a:lvl1pPr algn="r">
              <a:defRPr sz="3000" b="1" cap="all" baseline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2484562" y="5338006"/>
            <a:ext cx="5759326" cy="612000"/>
          </a:xfrm>
          <a:noFill/>
          <a:ln w="6350" cap="rnd">
            <a:noFill/>
          </a:ln>
        </p:spPr>
        <p:txBody>
          <a:bodyPr wrap="none" lIns="0" tIns="152400" rIns="0" bIns="0"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lang="pl-PL" sz="1400" kern="1200" baseline="0" dirty="0" smtClean="0">
                <a:solidFill>
                  <a:srgbClr val="ACADAE"/>
                </a:solidFill>
                <a:latin typeface="+mn-lt"/>
                <a:ea typeface="+mn-ea"/>
                <a:cs typeface="+mn-cs"/>
              </a:defRPr>
            </a:lvl1pPr>
            <a:lvl2pPr marL="457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Podtytuł prezentacji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F565F-BDD4-421B-B51B-0CBD21F9CC36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15" name="Obraz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988" y="900000"/>
            <a:ext cx="1231900" cy="1689100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27100" cy="5991225"/>
          </a:xfrm>
          <a:prstGeom prst="rect">
            <a:avLst/>
          </a:prstGeom>
        </p:spPr>
      </p:pic>
      <p:cxnSp>
        <p:nvCxnSpPr>
          <p:cNvPr id="20" name="Łącznik prostoliniowy 19"/>
          <p:cNvCxnSpPr/>
          <p:nvPr userDrawn="1"/>
        </p:nvCxnSpPr>
        <p:spPr>
          <a:xfrm>
            <a:off x="5076850" y="5338006"/>
            <a:ext cx="3167038" cy="0"/>
          </a:xfrm>
          <a:prstGeom prst="line">
            <a:avLst/>
          </a:prstGeom>
          <a:ln w="6350">
            <a:solidFill>
              <a:srgbClr val="8082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416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1851" r="358" b="-1"/>
          <a:stretch/>
        </p:blipFill>
        <p:spPr>
          <a:xfrm>
            <a:off x="3059113" y="0"/>
            <a:ext cx="6084000" cy="900231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17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RC: Pod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00000" y="4168498"/>
            <a:ext cx="7773750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algn="l">
              <a:defRPr sz="3800" b="1" cap="all">
                <a:solidFill>
                  <a:srgbClr val="808285"/>
                </a:solidFill>
              </a:defRPr>
            </a:lvl1pPr>
          </a:lstStyle>
          <a:p>
            <a:r>
              <a:rPr lang="pl-PL" dirty="0" smtClean="0"/>
              <a:t>Tytuł sekcji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900000" y="5530888"/>
            <a:ext cx="7773750" cy="604800"/>
          </a:xfrm>
          <a:noFill/>
        </p:spPr>
        <p:txBody>
          <a:bodyPr lIns="0" tIns="122400" rIns="0" bIns="0" anchor="t" anchorCtr="0">
            <a:normAutofit/>
          </a:bodyPr>
          <a:lstStyle>
            <a:lvl1pPr marL="0" indent="0">
              <a:buNone/>
              <a:defRPr sz="3800" cap="all" baseline="0">
                <a:solidFill>
                  <a:srgbClr val="ACADAE"/>
                </a:solidFill>
              </a:defRPr>
            </a:lvl1pPr>
            <a:lvl2pPr marL="4571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 smtClean="0"/>
              <a:t>Podtytuł sekcji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2905-12A1-45E8-B4AD-5B501344FC39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817" r="166"/>
          <a:stretch/>
        </p:blipFill>
        <p:spPr>
          <a:xfrm>
            <a:off x="5984311" y="0"/>
            <a:ext cx="3161277" cy="900000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 userDrawn="1"/>
        </p:nvCxnSpPr>
        <p:spPr>
          <a:xfrm>
            <a:off x="0" y="5528536"/>
            <a:ext cx="3059113" cy="0"/>
          </a:xfrm>
          <a:prstGeom prst="line">
            <a:avLst/>
          </a:prstGeom>
          <a:ln w="6350">
            <a:solidFill>
              <a:srgbClr val="A7A9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246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Tytuł i zawartość (tło podstawow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noFill/>
        </p:spPr>
        <p:txBody>
          <a:bodyPr/>
          <a:lstStyle>
            <a:lvl1pPr>
              <a:defRPr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CD87F-DC19-4E90-B808-6268A35119D9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solidFill>
                  <a:srgbClr val="808285"/>
                </a:solidFill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47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Spis tre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RC: Tytuł slajdu"/>
          <p:cNvSpPr txBox="1">
            <a:spLocks/>
          </p:cNvSpPr>
          <p:nvPr userDrawn="1"/>
        </p:nvSpPr>
        <p:spPr>
          <a:xfrm>
            <a:off x="900386" y="1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Spis </a:t>
            </a:r>
            <a:r>
              <a:rPr lang="pl-PL" b="0" dirty="0" smtClean="0">
                <a:latin typeface="+mn-lt"/>
              </a:rPr>
              <a:t>treści</a:t>
            </a:r>
            <a:endParaRPr lang="pl-PL" b="0" dirty="0">
              <a:latin typeface="+mn-lt"/>
            </a:endParaRPr>
          </a:p>
        </p:txBody>
      </p:sp>
      <p:sp>
        <p:nvSpPr>
          <p:cNvPr id="3" name="SmartArt Placeholder 2"/>
          <p:cNvSpPr>
            <a:spLocks noGrp="1"/>
          </p:cNvSpPr>
          <p:nvPr>
            <p:ph type="dgm" sz="quarter" idx="13"/>
          </p:nvPr>
        </p:nvSpPr>
        <p:spPr>
          <a:xfrm>
            <a:off x="457200" y="1630363"/>
            <a:ext cx="8231188" cy="4464050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69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Kompu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ichał\Desktop\ARC\__ok\LAPTOP-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94" y="1989634"/>
            <a:ext cx="7249908" cy="421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2186065" y="2349674"/>
            <a:ext cx="4901470" cy="3202620"/>
          </a:xfrm>
          <a:noFill/>
        </p:spPr>
        <p:txBody>
          <a:bodyPr/>
          <a:lstStyle>
            <a:lvl1pPr>
              <a:defRPr baseline="0">
                <a:solidFill>
                  <a:srgbClr val="808285"/>
                </a:solidFill>
              </a:defRPr>
            </a:lvl1pPr>
            <a:lvl2pPr>
              <a:defRPr>
                <a:solidFill>
                  <a:srgbClr val="808285"/>
                </a:solidFill>
              </a:defRPr>
            </a:lvl2pPr>
            <a:lvl3pPr>
              <a:defRPr>
                <a:solidFill>
                  <a:srgbClr val="808285"/>
                </a:solidFill>
              </a:defRPr>
            </a:lvl3pPr>
            <a:lvl4pPr>
              <a:defRPr>
                <a:solidFill>
                  <a:srgbClr val="808285"/>
                </a:solidFill>
              </a:defRPr>
            </a:lvl4pPr>
            <a:lvl5pPr>
              <a:defRPr>
                <a:solidFill>
                  <a:srgbClr val="808285"/>
                </a:solidFill>
              </a:defRPr>
            </a:lvl5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70D38-50E5-45C8-8820-158C0444BBC2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5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1882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457282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649007" y="1600573"/>
            <a:ext cx="4039301" cy="4527011"/>
          </a:xfrm>
          <a:noFill/>
        </p:spPr>
        <p:txBody>
          <a:bodyPr/>
          <a:lstStyle>
            <a:lvl1pPr>
              <a:defRPr sz="2800">
                <a:solidFill>
                  <a:srgbClr val="808285"/>
                </a:solidFill>
              </a:defRPr>
            </a:lvl1pPr>
            <a:lvl2pPr>
              <a:defRPr sz="2400">
                <a:solidFill>
                  <a:srgbClr val="808285"/>
                </a:solidFill>
              </a:defRPr>
            </a:lvl2pPr>
            <a:lvl3pPr>
              <a:defRPr sz="2000">
                <a:solidFill>
                  <a:srgbClr val="808285"/>
                </a:solidFill>
              </a:defRPr>
            </a:lvl3pPr>
            <a:lvl4pPr>
              <a:defRPr sz="1800">
                <a:solidFill>
                  <a:srgbClr val="808285"/>
                </a:solidFill>
              </a:defRPr>
            </a:lvl4pPr>
            <a:lvl5pPr>
              <a:defRPr sz="1800">
                <a:solidFill>
                  <a:srgbClr val="808285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486C1-1170-4B85-8B6E-87798A11EA3B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1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1889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C: 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457279" y="1535469"/>
            <a:ext cx="4040890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Pierwszy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57279" y="2175381"/>
            <a:ext cx="4040890" cy="3952203"/>
          </a:xfrm>
          <a:noFill/>
        </p:spPr>
        <p:txBody>
          <a:bodyPr/>
          <a:lstStyle>
            <a:lvl1pPr>
              <a:defRPr sz="240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834" y="1535469"/>
            <a:ext cx="4042477" cy="639910"/>
          </a:xfrm>
          <a:noFill/>
        </p:spPr>
        <p:txBody>
          <a:bodyPr anchor="b">
            <a:noAutofit/>
          </a:bodyPr>
          <a:lstStyle>
            <a:lvl1pPr marL="0" indent="0">
              <a:buNone/>
              <a:defRPr sz="2000" b="1" cap="all" baseline="0">
                <a:solidFill>
                  <a:srgbClr val="808285"/>
                </a:solidFill>
              </a:defRPr>
            </a:lvl1pPr>
            <a:lvl2pPr marL="457156" indent="0">
              <a:buNone/>
              <a:defRPr sz="2000" b="1"/>
            </a:lvl2pPr>
            <a:lvl3pPr marL="914307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3" indent="0">
              <a:buNone/>
              <a:defRPr sz="1600" b="1"/>
            </a:lvl6pPr>
            <a:lvl7pPr marL="2742924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pl-PL" dirty="0" smtClean="0"/>
              <a:t>Wariant Drugi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4645834" y="2175381"/>
            <a:ext cx="4042477" cy="3952203"/>
          </a:xfrm>
          <a:noFill/>
        </p:spPr>
        <p:txBody>
          <a:bodyPr/>
          <a:lstStyle>
            <a:lvl1pPr>
              <a:defRPr sz="2400" baseline="0">
                <a:solidFill>
                  <a:srgbClr val="808285"/>
                </a:solidFill>
              </a:defRPr>
            </a:lvl1pPr>
            <a:lvl2pPr>
              <a:defRPr sz="2000">
                <a:solidFill>
                  <a:srgbClr val="808285"/>
                </a:solidFill>
              </a:defRPr>
            </a:lvl2pPr>
            <a:lvl3pPr>
              <a:defRPr sz="1800">
                <a:solidFill>
                  <a:srgbClr val="808285"/>
                </a:solidFill>
              </a:defRPr>
            </a:lvl3pPr>
            <a:lvl4pPr>
              <a:defRPr sz="1600">
                <a:solidFill>
                  <a:srgbClr val="808285"/>
                </a:solidFill>
              </a:defRPr>
            </a:lvl4pPr>
            <a:lvl5pPr>
              <a:defRPr sz="1600">
                <a:solidFill>
                  <a:srgbClr val="808285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5A1AE-07B3-4F3D-911E-9C672AD81868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10" name="ARC: Belka. Część kolorowa" descr="C:\Users\Michał\Desktop\Belka. Część kolorow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33" y="-134601"/>
            <a:ext cx="1554163" cy="1574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ARC: Logo" descr="C:\Users\Michał\Desktop\Logo ARC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7748" y="358081"/>
            <a:ext cx="587477" cy="80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RC: Tytuł slajdu"/>
          <p:cNvSpPr>
            <a:spLocks noGrp="1"/>
          </p:cNvSpPr>
          <p:nvPr>
            <p:ph type="title" hasCustomPrompt="1"/>
          </p:nvPr>
        </p:nvSpPr>
        <p:spPr>
          <a:xfrm>
            <a:off x="899999" y="0"/>
            <a:ext cx="7885225" cy="1440000"/>
          </a:xfrm>
          <a:custGeom>
            <a:avLst/>
            <a:gdLst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  <a:gd name="connsiteX0" fmla="*/ 0 w 7885225"/>
              <a:gd name="connsiteY0" fmla="*/ 0 h 1440000"/>
              <a:gd name="connsiteX1" fmla="*/ 7885225 w 7885225"/>
              <a:gd name="connsiteY1" fmla="*/ 0 h 1440000"/>
              <a:gd name="connsiteX2" fmla="*/ 7885225 w 7885225"/>
              <a:gd name="connsiteY2" fmla="*/ 1440000 h 1440000"/>
              <a:gd name="connsiteX3" fmla="*/ 0 w 7885225"/>
              <a:gd name="connsiteY3" fmla="*/ 1440000 h 1440000"/>
              <a:gd name="connsiteX4" fmla="*/ 0 w 7885225"/>
              <a:gd name="connsiteY4" fmla="*/ 0 h 14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85225" h="1440000">
                <a:moveTo>
                  <a:pt x="0" y="0"/>
                </a:moveTo>
                <a:lnTo>
                  <a:pt x="7885225" y="0"/>
                </a:lnTo>
                <a:cubicBezTo>
                  <a:pt x="3971252" y="1308942"/>
                  <a:pt x="7885225" y="960000"/>
                  <a:pt x="7885225" y="1440000"/>
                </a:cubicBezTo>
                <a:lnTo>
                  <a:pt x="0" y="144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 cstate="print"/>
            <a:stretch>
              <a:fillRect/>
            </a:stretch>
          </a:blipFill>
        </p:spPr>
        <p:txBody>
          <a:bodyPr vert="horz" lIns="360000" tIns="45717" rIns="720000" bIns="45717" rtlCol="0" anchor="ctr">
            <a:normAutofit/>
          </a:bodyPr>
          <a:lstStyle>
            <a:lvl1pPr>
              <a:defRPr b="0">
                <a:latin typeface="+mn-lt"/>
              </a:defRPr>
            </a:lvl1pPr>
          </a:lstStyle>
          <a:p>
            <a:r>
              <a:rPr lang="pl-PL" b="1" dirty="0" smtClean="0"/>
              <a:t>Tytuł</a:t>
            </a:r>
            <a:r>
              <a:rPr lang="pl-PL" dirty="0" smtClean="0"/>
              <a:t> </a:t>
            </a:r>
            <a:r>
              <a:rPr lang="pl-PL" b="0" dirty="0" smtClean="0">
                <a:latin typeface="+mn-lt"/>
              </a:rPr>
              <a:t>slajdu</a:t>
            </a:r>
            <a:endParaRPr lang="pl-PL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0742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80000" y="1980000"/>
            <a:ext cx="7113600" cy="4230000"/>
          </a:xfrm>
          <a:prstGeom prst="rect">
            <a:avLst/>
          </a:prstGeom>
          <a:noFill/>
        </p:spPr>
        <p:txBody>
          <a:bodyPr vert="horz" lIns="91431" tIns="45717" rIns="91431" bIns="45717" rtlCol="0">
            <a:normAutofit/>
          </a:bodyPr>
          <a:lstStyle/>
          <a:p>
            <a:pPr lvl="0"/>
            <a:r>
              <a:rPr lang="pl-PL" dirty="0" smtClean="0"/>
              <a:t>Pierwszy poziom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79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l">
              <a:defRPr sz="1200">
                <a:solidFill>
                  <a:srgbClr val="808285"/>
                </a:solidFill>
              </a:defRPr>
            </a:lvl1pPr>
          </a:lstStyle>
          <a:p>
            <a:fld id="{78682ED9-3191-4374-A414-4179BC9DFF8C}" type="datetime1">
              <a:rPr lang="pl-PL" smtClean="0"/>
              <a:pPr/>
              <a:t>2016-01-27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745" y="6357822"/>
            <a:ext cx="2896103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4340" y="6357822"/>
            <a:ext cx="2133971" cy="365210"/>
          </a:xfrm>
          <a:prstGeom prst="rect">
            <a:avLst/>
          </a:prstGeom>
        </p:spPr>
        <p:txBody>
          <a:bodyPr vert="horz" lIns="91431" tIns="45717" rIns="91431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E41A-66FF-4AB2-8B89-6C45467D7F6F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325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889" r:id="rId2"/>
    <p:sldLayoutId id="2147483891" r:id="rId3"/>
    <p:sldLayoutId id="2147483902" r:id="rId4"/>
    <p:sldLayoutId id="2147483890" r:id="rId5"/>
    <p:sldLayoutId id="2147483905" r:id="rId6"/>
    <p:sldLayoutId id="2147483903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307" rtl="0" eaLnBrk="1" latinLnBrk="0" hangingPunct="1">
        <a:spcBef>
          <a:spcPct val="0"/>
        </a:spcBef>
        <a:buNone/>
        <a:tabLst>
          <a:tab pos="2066925" algn="l"/>
        </a:tabLst>
        <a:defRPr sz="3800" b="1" kern="1200" baseline="0">
          <a:solidFill>
            <a:srgbClr val="808285"/>
          </a:solidFill>
          <a:latin typeface="+mj-lt"/>
          <a:ea typeface="+mj-ea"/>
          <a:cs typeface="+mj-cs"/>
        </a:defRPr>
      </a:lvl1pPr>
    </p:titleStyle>
    <p:bodyStyle>
      <a:lvl1pPr marL="342864" indent="-342864" algn="l" defTabSz="914307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rgbClr val="808285"/>
          </a:solidFill>
          <a:latin typeface="+mn-lt"/>
          <a:ea typeface="+mn-ea"/>
          <a:cs typeface="+mn-cs"/>
        </a:defRPr>
      </a:lvl1pPr>
      <a:lvl2pPr marL="742874" indent="-285723" algn="l" defTabSz="91430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808285"/>
          </a:solidFill>
          <a:latin typeface="+mn-lt"/>
          <a:ea typeface="+mn-ea"/>
          <a:cs typeface="+mn-cs"/>
        </a:defRPr>
      </a:lvl2pPr>
      <a:lvl3pPr marL="1142884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808285"/>
          </a:solidFill>
          <a:latin typeface="+mn-lt"/>
          <a:ea typeface="+mn-ea"/>
          <a:cs typeface="+mn-cs"/>
        </a:defRPr>
      </a:lvl3pPr>
      <a:lvl4pPr marL="1600040" indent="-228577" algn="l" defTabSz="91430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808285"/>
          </a:solidFill>
          <a:latin typeface="+mn-lt"/>
          <a:ea typeface="+mn-ea"/>
          <a:cs typeface="+mn-cs"/>
        </a:defRPr>
      </a:lvl4pPr>
      <a:lvl5pPr marL="2057195" indent="-228577" algn="l" defTabSz="91430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808285"/>
          </a:solidFill>
          <a:latin typeface="+mn-lt"/>
          <a:ea typeface="+mn-ea"/>
          <a:cs typeface="+mn-cs"/>
        </a:defRPr>
      </a:lvl5pPr>
      <a:lvl6pPr marL="251434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3" indent="-228577" algn="l" defTabSz="91430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6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3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3.xml"/><Relationship Id="rId4" Type="http://schemas.openxmlformats.org/officeDocument/2006/relationships/chart" Target="../charts/chart3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7.xml"/><Relationship Id="rId4" Type="http://schemas.openxmlformats.org/officeDocument/2006/relationships/chart" Target="../charts/chart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41.xml"/><Relationship Id="rId4" Type="http://schemas.openxmlformats.org/officeDocument/2006/relationships/chart" Target="../charts/chart4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5.xml"/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mailto:office@arc.com.pl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TAJEMNICZY KLIENT</a:t>
            </a:r>
            <a:br>
              <a:rPr lang="pl-PL" dirty="0"/>
            </a:br>
            <a:r>
              <a:rPr lang="pl-PL" dirty="0"/>
              <a:t>URZĄD </a:t>
            </a:r>
            <a:r>
              <a:rPr lang="pl-PL" dirty="0" smtClean="0"/>
              <a:t>DZIELNICY Śródmieście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484562" y="5229994"/>
            <a:ext cx="5759326" cy="612000"/>
          </a:xfrm>
        </p:spPr>
        <p:txBody>
          <a:bodyPr>
            <a:noAutofit/>
          </a:bodyPr>
          <a:lstStyle/>
          <a:p>
            <a:r>
              <a:rPr lang="pl-PL" sz="1800" b="1" dirty="0" smtClean="0">
                <a:solidFill>
                  <a:srgbClr val="808285"/>
                </a:solidFill>
              </a:rPr>
              <a:t>RAPORT DLA</a:t>
            </a:r>
            <a:br>
              <a:rPr lang="pl-PL" sz="1800" b="1" dirty="0" smtClean="0">
                <a:solidFill>
                  <a:srgbClr val="808285"/>
                </a:solidFill>
              </a:rPr>
            </a:br>
            <a:r>
              <a:rPr lang="pl-PL" sz="1800" b="1" dirty="0" smtClean="0">
                <a:solidFill>
                  <a:srgbClr val="808285"/>
                </a:solidFill>
              </a:rPr>
              <a:t>URZĘDU M.ST. WARSZAWY</a:t>
            </a:r>
            <a:endParaRPr lang="pl-PL" sz="1800" b="1" dirty="0">
              <a:solidFill>
                <a:srgbClr val="808285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109917" y="6357822"/>
            <a:ext cx="2133971" cy="365210"/>
          </a:xfrm>
        </p:spPr>
        <p:txBody>
          <a:bodyPr/>
          <a:lstStyle/>
          <a:p>
            <a:r>
              <a:rPr lang="pl-PL" b="1" dirty="0" smtClean="0">
                <a:solidFill>
                  <a:srgbClr val="808285"/>
                </a:solidFill>
              </a:rPr>
              <a:t>Warszawa, Grudzień 2015</a:t>
            </a:r>
            <a:endParaRPr lang="pl-PL" b="1" dirty="0">
              <a:solidFill>
                <a:srgbClr val="80828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40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10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(4)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formularze / wnioski</a:t>
            </a:r>
            <a:r>
              <a:rPr lang="pl-PL" sz="1200" b="1" dirty="0"/>
              <a:t>?</a:t>
            </a:r>
          </a:p>
        </p:txBody>
      </p:sp>
      <p:grpSp>
        <p:nvGrpSpPr>
          <p:cNvPr id="10" name="Grupa 9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0521907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4" name="Prostokąt 13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2328544"/>
              </p:ext>
            </p:extLst>
          </p:nvPr>
        </p:nvGraphicFramePr>
        <p:xfrm>
          <a:off x="614469" y="2422082"/>
          <a:ext cx="7557812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584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(5)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 </a:t>
            </a:r>
            <a:r>
              <a:rPr lang="pl-PL" sz="1200" b="1" dirty="0"/>
              <a:t>na terenie urzędu są w miejscu, w którym łatwo je zauważyć</a:t>
            </a:r>
            <a:r>
              <a:rPr lang="pl-PL" sz="1200" b="1" dirty="0" smtClean="0"/>
              <a:t>?</a:t>
            </a:r>
            <a:endParaRPr lang="pl-PL" sz="1200" b="1" dirty="0"/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458735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456266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formularze / wnioski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86405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(6)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wzory wypełnionych </a:t>
            </a:r>
            <a:r>
              <a:rPr lang="pl-PL" sz="1200" b="1" u="sng" dirty="0"/>
              <a:t>formularzy / wniosków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pSp>
        <p:nvGrpSpPr>
          <p:cNvPr id="10" name="Grupa 9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0521907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4" name="Prostokąt 13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5635435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33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(7)</a:t>
            </a:r>
            <a:endParaRPr lang="pl-PL" sz="2800" dirty="0">
              <a:solidFill>
                <a:schemeClr val="tx2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4825300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170160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2637706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1" name="pole tekstowe 6"/>
          <p:cNvSpPr txBox="1">
            <a:spLocks noChangeArrowheads="1"/>
          </p:cNvSpPr>
          <p:nvPr/>
        </p:nvSpPr>
        <p:spPr bwMode="auto">
          <a:xfrm>
            <a:off x="7732325" y="359214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</p:txBody>
      </p:sp>
      <p:sp>
        <p:nvSpPr>
          <p:cNvPr id="32" name="pole tekstowe 6"/>
          <p:cNvSpPr txBox="1">
            <a:spLocks noChangeArrowheads="1"/>
          </p:cNvSpPr>
          <p:nvPr/>
        </p:nvSpPr>
        <p:spPr bwMode="auto">
          <a:xfrm>
            <a:off x="7732325" y="4528253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</p:txBody>
      </p:sp>
      <p:sp>
        <p:nvSpPr>
          <p:cNvPr id="33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(N=20)</a:t>
            </a:r>
          </a:p>
        </p:txBody>
      </p:sp>
      <p:cxnSp>
        <p:nvCxnSpPr>
          <p:cNvPr id="34" name="Łącznik prosty 15"/>
          <p:cNvCxnSpPr/>
          <p:nvPr/>
        </p:nvCxnSpPr>
        <p:spPr>
          <a:xfrm flipH="1">
            <a:off x="396330" y="249369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5" name="Łącznik prosty 18"/>
          <p:cNvCxnSpPr/>
          <p:nvPr/>
        </p:nvCxnSpPr>
        <p:spPr>
          <a:xfrm flipH="1">
            <a:off x="396330" y="3453797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Łącznik prosty 19"/>
          <p:cNvCxnSpPr/>
          <p:nvPr/>
        </p:nvCxnSpPr>
        <p:spPr>
          <a:xfrm flipH="1">
            <a:off x="396330" y="441390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Łącznik prosty 20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38" name="Tabela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542794"/>
              </p:ext>
            </p:extLst>
          </p:nvPr>
        </p:nvGraphicFramePr>
        <p:xfrm>
          <a:off x="108298" y="1666058"/>
          <a:ext cx="2808000" cy="46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odległość blatów  stolików od wzorów wypełnionych formularzy/  wniosków na tablicach </a:t>
                      </a:r>
                      <a:b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</a:b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w skoroszytach jest odpowiednia?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blatów  stolików do pisania formularzy  wniosków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liczba miejsc siedzących dla oczekujących jest wystarczająca?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działa system numerkowy?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216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któryś z pracowników podszedł i zaoferował pomoc?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87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ytuł 1"/>
          <p:cNvSpPr txBox="1">
            <a:spLocks/>
          </p:cNvSpPr>
          <p:nvPr/>
        </p:nvSpPr>
        <p:spPr>
          <a:xfrm>
            <a:off x="1692474" y="1413570"/>
            <a:ext cx="684525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wygląd Zewnętrzny urzędnika i jego stanowisko </a:t>
            </a:r>
            <a:r>
              <a:rPr lang="pl-PL" dirty="0" smtClean="0"/>
              <a:t>pracy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15</a:t>
            </a:fld>
            <a:endParaRPr lang="pl-P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 smtClean="0">
                <a:solidFill>
                  <a:schemeClr val="tx2"/>
                </a:solidFill>
              </a:rPr>
              <a:t>Wygląd zewnętrzny urzędnika i jego stanowisko pracy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5037305"/>
              </p:ext>
            </p:extLst>
          </p:nvPr>
        </p:nvGraphicFramePr>
        <p:xfrm>
          <a:off x="2916611" y="1341562"/>
          <a:ext cx="4793756" cy="439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47970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308897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14176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3952189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816285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680381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16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14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N=1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22712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06975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72593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667840"/>
              </p:ext>
            </p:extLst>
          </p:nvPr>
        </p:nvGraphicFramePr>
        <p:xfrm>
          <a:off x="108298" y="1393295"/>
          <a:ext cx="2808000" cy="50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jest ubrany „na służbowo”?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jest porządek?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są naczynia?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na biurku urzędnika znajdują się tylko przedmioty związane </a:t>
                      </a:r>
                      <a:b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 pracą?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ma identyfikator </a:t>
                      </a:r>
                      <a:b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 imieniem  i nazwiskiem?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36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Gdzie umieszczony był identyfikator?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86184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1872578" y="5374010"/>
            <a:ext cx="756000" cy="432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lIns="90009" tIns="46805" rIns="414041" bIns="46805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243913"/>
              </p:ext>
            </p:extLst>
          </p:nvPr>
        </p:nvGraphicFramePr>
        <p:xfrm>
          <a:off x="2915167" y="5658644"/>
          <a:ext cx="4795200" cy="1296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pole tekstowe 15"/>
          <p:cNvSpPr txBox="1"/>
          <p:nvPr/>
        </p:nvSpPr>
        <p:spPr>
          <a:xfrm>
            <a:off x="0" y="6479024"/>
            <a:ext cx="2628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69890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/>
              <a:t>Zachowanie urzędnika wobec interesanta</a:t>
            </a:r>
          </a:p>
        </p:txBody>
      </p:sp>
    </p:spTree>
    <p:extLst>
      <p:ext uri="{BB962C8B-B14F-4D97-AF65-F5344CB8AC3E}">
        <p14:creationId xmlns:p14="http://schemas.microsoft.com/office/powerpoint/2010/main" val="14776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a 16"/>
          <p:cNvGrpSpPr/>
          <p:nvPr/>
        </p:nvGrpSpPr>
        <p:grpSpPr>
          <a:xfrm>
            <a:off x="4140746" y="2061642"/>
            <a:ext cx="4525280" cy="1054218"/>
            <a:chOff x="757332" y="5363944"/>
            <a:chExt cx="7610400" cy="1054218"/>
          </a:xfrm>
        </p:grpSpPr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3723917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3" name="Prostokąt 2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Zachowanie urzędnika wobec </a:t>
            </a:r>
            <a:r>
              <a:rPr lang="pl-PL" sz="3100" dirty="0" smtClean="0">
                <a:solidFill>
                  <a:schemeClr val="tx2"/>
                </a:solidFill>
              </a:rPr>
              <a:t>interesanta (1)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7201014"/>
              </p:ext>
            </p:extLst>
          </p:nvPr>
        </p:nvGraphicFramePr>
        <p:xfrm>
          <a:off x="5220866" y="2494735"/>
          <a:ext cx="4176464" cy="3984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572794" y="1631325"/>
            <a:ext cx="3332741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przywitał Cię? 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00858" y="1631325"/>
            <a:ext cx="4750413" cy="277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podjął się obsługi sprawy?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869568"/>
              </p:ext>
            </p:extLst>
          </p:nvPr>
        </p:nvGraphicFramePr>
        <p:xfrm>
          <a:off x="4428978" y="2440202"/>
          <a:ext cx="1727992" cy="4062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7992"/>
              </a:tblGrid>
              <a:tr h="84048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 w uprzejmy sposób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77044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 mnie uprzejmie, ale użył innych słów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77044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powiedział „dzień dobry” lub „w czym mogę pomóc”, ale nie było to uprzejme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84048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Nie przywitał mnie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/>
                      </a:r>
                      <a:b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w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ogóle</a:t>
                      </a:r>
                    </a:p>
                  </a:txBody>
                  <a:tcPr marL="6400" marR="6400" marT="6400" marB="0" anchor="ctr">
                    <a:noFill/>
                  </a:tcPr>
                </a:tc>
              </a:tr>
              <a:tr h="84048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Tak, przywitał, ale użył innych słów, a powitanie nie było uprzejme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400" marR="6400" marT="6400" marB="0" anchor="ctr">
                    <a:noFill/>
                  </a:tcPr>
                </a:tc>
              </a:tr>
            </a:tbl>
          </a:graphicData>
        </a:graphic>
      </p:graphicFrame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500858" y="3933850"/>
            <a:ext cx="3561381" cy="45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rozpoczął obsługę sprawy od razu? </a:t>
            </a:r>
          </a:p>
        </p:txBody>
      </p:sp>
      <p:graphicFrame>
        <p:nvGraphicFramePr>
          <p:cNvPr id="2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383472"/>
              </p:ext>
            </p:extLst>
          </p:nvPr>
        </p:nvGraphicFramePr>
        <p:xfrm>
          <a:off x="324322" y="2022944"/>
          <a:ext cx="3985317" cy="1880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048129"/>
              </p:ext>
            </p:extLst>
          </p:nvPr>
        </p:nvGraphicFramePr>
        <p:xfrm>
          <a:off x="324322" y="4331704"/>
          <a:ext cx="3985317" cy="2194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pole tekstowe 15"/>
          <p:cNvSpPr txBox="1"/>
          <p:nvPr/>
        </p:nvSpPr>
        <p:spPr>
          <a:xfrm>
            <a:off x="0" y="6479024"/>
            <a:ext cx="2628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2988618" y="6475247"/>
            <a:ext cx="27725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**W 2015 roku kafeteria zmieniona na tak/nie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34679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18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 smtClean="0">
                <a:solidFill>
                  <a:schemeClr val="tx2"/>
                </a:solidFill>
              </a:rPr>
              <a:t>Zachowanie urzędnika wobec interesanta (2)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6790099"/>
              </p:ext>
            </p:extLst>
          </p:nvPr>
        </p:nvGraphicFramePr>
        <p:xfrm>
          <a:off x="2916611" y="1506405"/>
          <a:ext cx="4793756" cy="496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644550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2422234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32143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</p:txBody>
      </p:sp>
      <p:sp>
        <p:nvSpPr>
          <p:cNvPr id="23" name="pole tekstowe 6"/>
          <p:cNvSpPr txBox="1">
            <a:spLocks noChangeArrowheads="1"/>
          </p:cNvSpPr>
          <p:nvPr/>
        </p:nvSpPr>
        <p:spPr bwMode="auto">
          <a:xfrm>
            <a:off x="7732325" y="4006410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</p:txBody>
      </p:sp>
      <p:sp>
        <p:nvSpPr>
          <p:cNvPr id="24" name="pole tekstowe 6"/>
          <p:cNvSpPr txBox="1">
            <a:spLocks noChangeArrowheads="1"/>
          </p:cNvSpPr>
          <p:nvPr/>
        </p:nvSpPr>
        <p:spPr bwMode="auto">
          <a:xfrm>
            <a:off x="7732325" y="481683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</p:txBody>
      </p:sp>
      <p:sp>
        <p:nvSpPr>
          <p:cNvPr id="25" name="pole tekstowe 6"/>
          <p:cNvSpPr txBox="1">
            <a:spLocks noChangeArrowheads="1"/>
          </p:cNvSpPr>
          <p:nvPr/>
        </p:nvSpPr>
        <p:spPr bwMode="auto">
          <a:xfrm>
            <a:off x="7732325" y="5590586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</p:txBody>
      </p:sp>
      <p:cxnSp>
        <p:nvCxnSpPr>
          <p:cNvPr id="26" name="Łącznik prosty 15"/>
          <p:cNvCxnSpPr/>
          <p:nvPr/>
        </p:nvCxnSpPr>
        <p:spPr>
          <a:xfrm flipH="1">
            <a:off x="396330" y="2391963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Łącznik prosty 18"/>
          <p:cNvCxnSpPr/>
          <p:nvPr/>
        </p:nvCxnSpPr>
        <p:spPr>
          <a:xfrm flipH="1">
            <a:off x="396330" y="31423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8" name="Łącznik prosty 19"/>
          <p:cNvCxnSpPr/>
          <p:nvPr/>
        </p:nvCxnSpPr>
        <p:spPr>
          <a:xfrm flipH="1">
            <a:off x="396330" y="4682007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Łącznik prosty 20"/>
          <p:cNvCxnSpPr/>
          <p:nvPr/>
        </p:nvCxnSpPr>
        <p:spPr>
          <a:xfrm flipH="1">
            <a:off x="396330" y="551857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901216"/>
              </p:ext>
            </p:extLst>
          </p:nvPr>
        </p:nvGraphicFramePr>
        <p:xfrm>
          <a:off x="108298" y="1558138"/>
          <a:ext cx="2808000" cy="49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podczas rozmowy starał się utrzymywać kontakt wzrokowy z Tobą?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mówił wyraźnie?</a:t>
                      </a:r>
                      <a:endParaRPr lang="pl-PL" sz="1200" b="1" kern="1200" dirty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zajmował się prywatnymi sprawami?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z Tobą urzędnik jadł posiłek/przekąskę/pił herbatę, kawę lub inny napój? 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okazywał zniecierpliwienie?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uprzejmie Cię pożegnał?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0" name="Łącznik prosty 19"/>
          <p:cNvCxnSpPr/>
          <p:nvPr/>
        </p:nvCxnSpPr>
        <p:spPr>
          <a:xfrm flipH="1">
            <a:off x="396330" y="3955271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pole tekstowe 15"/>
          <p:cNvSpPr txBox="1"/>
          <p:nvPr/>
        </p:nvSpPr>
        <p:spPr>
          <a:xfrm>
            <a:off x="-35718" y="6486068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5105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3132634" y="1413570"/>
            <a:ext cx="5405090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obsługa </a:t>
            </a:r>
            <a:r>
              <a:rPr lang="pl-PL" dirty="0"/>
              <a:t>przedstawionej </a:t>
            </a:r>
            <a:r>
              <a:rPr lang="pl-PL" dirty="0" smtClean="0"/>
              <a:t>sprawy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212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Spis treści</a:t>
            </a:r>
            <a:endParaRPr lang="pl-PL" sz="3200" dirty="0"/>
          </a:p>
        </p:txBody>
      </p:sp>
      <p:sp>
        <p:nvSpPr>
          <p:cNvPr id="5" name="Prostokąt zaokrąglony 4"/>
          <p:cNvSpPr/>
          <p:nvPr/>
        </p:nvSpPr>
        <p:spPr>
          <a:xfrm>
            <a:off x="972394" y="1989634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Metodologia badania						 3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972394" y="2421682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Wyniki </a:t>
            </a:r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b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adania						  4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9" name="Prostokąt zaokrąglony 18"/>
          <p:cNvSpPr/>
          <p:nvPr/>
        </p:nvSpPr>
        <p:spPr>
          <a:xfrm>
            <a:off x="972394" y="2853730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  </a:t>
            </a:r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Otoczenie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– wygląd urzędu		</a:t>
            </a:r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		 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	      6 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72394" y="3285778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algn="ctr"/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Wygląd zewnętrzny urzędnika i jego stanowisko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pracy		 14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</a:t>
            </a:fld>
            <a:endParaRPr lang="pl-PL"/>
          </a:p>
        </p:txBody>
      </p:sp>
      <p:sp>
        <p:nvSpPr>
          <p:cNvPr id="9" name="Prostokąt zaokrąglony 8"/>
          <p:cNvSpPr/>
          <p:nvPr/>
        </p:nvSpPr>
        <p:spPr>
          <a:xfrm>
            <a:off x="972394" y="3717826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algn="ctr"/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Zachowanie się urzędnika wobec interesanta –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ogólnie		 16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5" name="Prostokąt zaokrąglony 14"/>
          <p:cNvSpPr/>
          <p:nvPr/>
        </p:nvSpPr>
        <p:spPr>
          <a:xfrm>
            <a:off x="972394" y="4149874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algn="ctr"/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Urzędnik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– obsługa przedstawionej </a:t>
            </a:r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sprawy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			 19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972394" y="4581922"/>
            <a:ext cx="7200800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algn="ctr"/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Urzędnik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– sposób załatwienia </a:t>
            </a:r>
            <a:r>
              <a:rPr lang="pl-PL" sz="1400" dirty="0">
                <a:solidFill>
                  <a:schemeClr val="tx1">
                    <a:lumMod val="50000"/>
                  </a:schemeClr>
                </a:solidFill>
              </a:rPr>
              <a:t>przedstawionej sprawy </a:t>
            </a:r>
            <a:r>
              <a:rPr lang="pl-PL" sz="1400" dirty="0" smtClean="0">
                <a:solidFill>
                  <a:schemeClr val="tx1">
                    <a:lumMod val="50000"/>
                  </a:schemeClr>
                </a:solidFill>
              </a:rPr>
              <a:t>		 23</a:t>
            </a:r>
            <a:endParaRPr lang="pl-PL" sz="14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67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20</a:t>
            </a:fld>
            <a:endParaRPr lang="pl-P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 smtClean="0">
                <a:solidFill>
                  <a:schemeClr val="tx2"/>
                </a:solidFill>
              </a:rPr>
              <a:t>Urzędnik: Obsługa przedstawionej sprawy (1)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6710259"/>
              </p:ext>
            </p:extLst>
          </p:nvPr>
        </p:nvGraphicFramePr>
        <p:xfrm>
          <a:off x="2916611" y="1722596"/>
          <a:ext cx="4793756" cy="4731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12077" y="1921290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501802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085978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737479"/>
              </p:ext>
            </p:extLst>
          </p:nvPr>
        </p:nvGraphicFramePr>
        <p:xfrm>
          <a:off x="108298" y="1989634"/>
          <a:ext cx="2808000" cy="44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1044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dopytywał </a:t>
                      </a:r>
                      <a:b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</a:b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o szczegóły przedstawionej </a:t>
                      </a:r>
                      <a:b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</a:b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przez Ciebie sprawy?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88000">
                <a:tc>
                  <a:txBody>
                    <a:bodyPr/>
                    <a:lstStyle/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używał zrozumiałej terminologii?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32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opuszczał stanowisko pracy w trakcie rozmowy z Tobą?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pole tekstowe 15"/>
          <p:cNvSpPr txBox="1"/>
          <p:nvPr/>
        </p:nvSpPr>
        <p:spPr>
          <a:xfrm>
            <a:off x="-32424" y="6461699"/>
            <a:ext cx="2661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62873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a 13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3526718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" name="Prostokąt 16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21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Urzędnik: </a:t>
            </a:r>
            <a:r>
              <a:rPr lang="pl-PL" sz="3100" dirty="0" smtClean="0">
                <a:solidFill>
                  <a:schemeClr val="tx2"/>
                </a:solidFill>
              </a:rPr>
              <a:t>Obsługa przedstawionej sprawy (2)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4469953"/>
              </p:ext>
            </p:extLst>
          </p:nvPr>
        </p:nvGraphicFramePr>
        <p:xfrm>
          <a:off x="972874" y="2674146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631325"/>
            <a:ext cx="3332741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zaproponował wyjaśnienie formularza/ wniosku / lub wyjaśnił, jak go wypełnić?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631325"/>
            <a:ext cx="4750413" cy="64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722528"/>
              </p:ext>
            </p:extLst>
          </p:nvPr>
        </p:nvGraphicFramePr>
        <p:xfrm>
          <a:off x="108298" y="2601541"/>
          <a:ext cx="1800000" cy="39576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Wydał druk </a:t>
                      </a:r>
                    </a:p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formularza / wniosku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gdzie znaleźć formularz / wniosek na terenie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są one dostępne na stronie internetowej urzędu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dotyczy**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81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wspomniał o formularzu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691678"/>
              </p:ext>
            </p:extLst>
          </p:nvPr>
        </p:nvGraphicFramePr>
        <p:xfrm>
          <a:off x="5662008" y="2280178"/>
          <a:ext cx="2946912" cy="436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-32424" y="6461699"/>
            <a:ext cx="2516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2699608" y="6466370"/>
            <a:ext cx="2628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** W kafeterii z 2015 i 2014 roku nie było takiej odpowiedzi.</a:t>
            </a:r>
            <a:endParaRPr lang="en-GB" sz="1000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5662007" y="6466370"/>
            <a:ext cx="29636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*** W 2015 zmiana podstawy procentowania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54899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5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55946200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1" name="Prostokąt 20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22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Urzędnik: </a:t>
            </a:r>
            <a:r>
              <a:rPr lang="pl-PL" sz="3100" dirty="0" smtClean="0">
                <a:solidFill>
                  <a:schemeClr val="tx2"/>
                </a:solidFill>
              </a:rPr>
              <a:t>Obsługa przedstawionej sprawy (3)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7684024"/>
              </p:ext>
            </p:extLst>
          </p:nvPr>
        </p:nvGraphicFramePr>
        <p:xfrm>
          <a:off x="981809" y="2421682"/>
          <a:ext cx="4320000" cy="4437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0783082"/>
              </p:ext>
            </p:extLst>
          </p:nvPr>
        </p:nvGraphicFramePr>
        <p:xfrm>
          <a:off x="5436890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599967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podczas wyjaśniania przedstawionej sprawy wydał kartę informacyjną?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599967"/>
            <a:ext cx="3958325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podczas wyjaśniania przedstawionej przez Ciebie sprawy...?</a:t>
            </a:r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448279"/>
              </p:ext>
            </p:extLst>
          </p:nvPr>
        </p:nvGraphicFramePr>
        <p:xfrm>
          <a:off x="0" y="2277666"/>
          <a:ext cx="1800000" cy="4464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811929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Wyjaśniał sprawę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„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z głowy”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4426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papierowymi kartami informacyjnymi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44268">
                <a:tc>
                  <a:txBody>
                    <a:bodyPr/>
                    <a:lstStyle/>
                    <a:p>
                      <a:pPr marL="0" marR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papierowymi aktami prawnymi</a:t>
                      </a:r>
                    </a:p>
                    <a:p>
                      <a:pPr algn="ctr" fontAlgn="b"/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4426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Posługiwał się komputerem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932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Korzystał z pomocy innych urzędników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0438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Trudno powiedzieć</a:t>
                      </a:r>
                    </a:p>
                  </a:txBody>
                  <a:tcPr marL="9319" marR="9319" marT="931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955382"/>
              </p:ext>
            </p:extLst>
          </p:nvPr>
        </p:nvGraphicFramePr>
        <p:xfrm>
          <a:off x="4572795" y="2422130"/>
          <a:ext cx="1880112" cy="40026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0112"/>
              </a:tblGrid>
              <a:tr h="864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Dał Ci kartę informacyjną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 gdzie możesz znaleźć kartę informacyjną na terenie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Powiedział, że taka karta informacyjna jest dostępna na stronie internetowej Urzędu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530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 Nie wspomniał o karcie informacyjnej</a:t>
                      </a: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95304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 duplikatu Karty Warszawiaka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8199" marR="8199" marT="819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pole tekstowe 15"/>
          <p:cNvSpPr txBox="1"/>
          <p:nvPr/>
        </p:nvSpPr>
        <p:spPr>
          <a:xfrm>
            <a:off x="3122638" y="6382122"/>
            <a:ext cx="2530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48757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ytuł 1"/>
          <p:cNvSpPr txBox="1">
            <a:spLocks/>
          </p:cNvSpPr>
          <p:nvPr/>
        </p:nvSpPr>
        <p:spPr>
          <a:xfrm>
            <a:off x="1620466" y="1413570"/>
            <a:ext cx="6917258" cy="1938454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Urzędnik: </a:t>
            </a:r>
            <a:br>
              <a:rPr lang="pl-PL" dirty="0" smtClean="0"/>
            </a:br>
            <a:r>
              <a:rPr lang="pl-PL" dirty="0" smtClean="0"/>
              <a:t>sposób załatwienia przedstawionej </a:t>
            </a:r>
            <a:r>
              <a:rPr lang="pl-PL" dirty="0"/>
              <a:t>sprawy</a:t>
            </a:r>
          </a:p>
        </p:txBody>
      </p:sp>
    </p:spTree>
    <p:extLst>
      <p:ext uri="{BB962C8B-B14F-4D97-AF65-F5344CB8AC3E}">
        <p14:creationId xmlns:p14="http://schemas.microsoft.com/office/powerpoint/2010/main" val="12790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5944761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24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U</a:t>
            </a:r>
            <a:r>
              <a:rPr lang="pl-PL" sz="3100" dirty="0" smtClean="0">
                <a:solidFill>
                  <a:schemeClr val="tx2"/>
                </a:solidFill>
              </a:rPr>
              <a:t>rzędnik: Sposób załatwienia przedstawionej sprawy (1)</a:t>
            </a:r>
            <a:endParaRPr lang="pl-PL" sz="3100" dirty="0">
              <a:solidFill>
                <a:schemeClr val="tx2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urzędnik poinformował Cię sam o następujących krokach do załatwienia przedstawionej przez Ciebie sprawy?</a:t>
            </a: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7350738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3122638" y="6382122"/>
            <a:ext cx="2530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37924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a 26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2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30182265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9" name="Prostokąt 28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</p:grpSp>
      <p:grpSp>
        <p:nvGrpSpPr>
          <p:cNvPr id="23" name="Grupa 22"/>
          <p:cNvGrpSpPr/>
          <p:nvPr/>
        </p:nvGrpSpPr>
        <p:grpSpPr>
          <a:xfrm>
            <a:off x="4140746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7177812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5" name="Prostokąt 24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Urzędnik: Sposób załatwienia przedstawionej </a:t>
            </a:r>
            <a:r>
              <a:rPr lang="pl-PL" sz="3100" dirty="0" smtClean="0">
                <a:solidFill>
                  <a:schemeClr val="tx2"/>
                </a:solidFill>
              </a:rPr>
              <a:t>sprawy 2014, 2013 (2)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3347582"/>
              </p:ext>
            </p:extLst>
          </p:nvPr>
        </p:nvGraphicFramePr>
        <p:xfrm>
          <a:off x="972874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572169"/>
              </p:ext>
            </p:extLst>
          </p:nvPr>
        </p:nvGraphicFramePr>
        <p:xfrm>
          <a:off x="180306" y="2422130"/>
          <a:ext cx="1800000" cy="4065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000"/>
              </a:tblGrid>
              <a:tr h="683162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o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83162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nie wchodząc </a:t>
                      </a: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/>
                      </a:r>
                      <a:b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</a:t>
                      </a: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szczegóły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3757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oraz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3757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sumy tylko podawał wysokość poszczególnych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2865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podał mi spontanicznie żadnej informacji na temat opłat\braku opłat 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12865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8306900"/>
              </p:ext>
            </p:extLst>
          </p:nvPr>
        </p:nvGraphicFramePr>
        <p:xfrm>
          <a:off x="5029215" y="2494734"/>
          <a:ext cx="4320000" cy="4364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135973"/>
              </p:ext>
            </p:extLst>
          </p:nvPr>
        </p:nvGraphicFramePr>
        <p:xfrm>
          <a:off x="4212754" y="2566145"/>
          <a:ext cx="1800200" cy="3383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0200"/>
              </a:tblGrid>
              <a:tr h="814962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wymienił wszystkie opłaty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13927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o opłatach, których nie wymienił wcześniej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1783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odpowiedział na pytanie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3256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446659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Po dopytaniu o opłaty urzędnik...</a:t>
            </a:r>
          </a:p>
          <a:p>
            <a:r>
              <a:rPr lang="pl-PL" dirty="0"/>
              <a:t>(zadawane gdy urzędnik nie poinformował o</a:t>
            </a:r>
          </a:p>
          <a:p>
            <a:r>
              <a:rPr lang="pl-PL" dirty="0"/>
              <a:t>opłatach lub ich braku)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446659"/>
            <a:ext cx="4750413" cy="83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Które ze stwierdzeń najlepiej opisuje to w jaki sposób urzędnik </a:t>
            </a:r>
            <a:r>
              <a:rPr lang="pl-PL" sz="1200" b="1" u="sng" dirty="0"/>
              <a:t>sam z siebie, bez Twojego dopytywania</a:t>
            </a:r>
            <a:r>
              <a:rPr lang="pl-PL" sz="1200" b="1" dirty="0"/>
              <a:t> poinformował Cię o opłatach/braku opłat jakie są wymagane przy załatwianiu  przedstawionej przez Ciebie sprawy?</a:t>
            </a:r>
          </a:p>
        </p:txBody>
      </p:sp>
      <p:sp>
        <p:nvSpPr>
          <p:cNvPr id="30" name="pole tekstowe 15"/>
          <p:cNvSpPr txBox="1"/>
          <p:nvPr/>
        </p:nvSpPr>
        <p:spPr>
          <a:xfrm>
            <a:off x="-32424" y="6461699"/>
            <a:ext cx="2661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69480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upa 19"/>
          <p:cNvGrpSpPr/>
          <p:nvPr/>
        </p:nvGrpSpPr>
        <p:grpSpPr>
          <a:xfrm>
            <a:off x="119522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2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26475846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9" name="Prostokąt 28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</p:grpSp>
      <p:grpSp>
        <p:nvGrpSpPr>
          <p:cNvPr id="23" name="Grupa 22"/>
          <p:cNvGrpSpPr/>
          <p:nvPr/>
        </p:nvGrpSpPr>
        <p:grpSpPr>
          <a:xfrm>
            <a:off x="4140746" y="2231560"/>
            <a:ext cx="4525280" cy="1054218"/>
            <a:chOff x="757332" y="5363944"/>
            <a:chExt cx="7610400" cy="1054218"/>
          </a:xfrm>
        </p:grpSpPr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652401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5" name="Prostokąt 24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26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Urzędnik: Sposób załatwienia przedstawionej </a:t>
            </a:r>
            <a:r>
              <a:rPr lang="pl-PL" sz="3100" dirty="0" smtClean="0">
                <a:solidFill>
                  <a:schemeClr val="tx2"/>
                </a:solidFill>
              </a:rPr>
              <a:t>sprawy 2015 (3)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1436605"/>
              </p:ext>
            </p:extLst>
          </p:nvPr>
        </p:nvGraphicFramePr>
        <p:xfrm>
          <a:off x="972874" y="2494735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446659"/>
            <a:ext cx="3332741" cy="2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Po dopytaniu o opłaty urzędnik...</a:t>
            </a:r>
          </a:p>
          <a:p>
            <a:r>
              <a:rPr lang="pl-PL" dirty="0"/>
              <a:t>(zadawane gdy urzędnik nie poinformował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 opłatach </a:t>
            </a:r>
            <a:r>
              <a:rPr lang="pl-PL" dirty="0"/>
              <a:t>lub ich braku)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446659"/>
            <a:ext cx="4750413" cy="83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Które ze stwierdzeń najlepiej opisuje to w jaki sposób urzędnik </a:t>
            </a:r>
            <a:r>
              <a:rPr lang="pl-PL" sz="1200" b="1" u="sng" dirty="0"/>
              <a:t>sam z siebie, bez Twojego dopytywania</a:t>
            </a:r>
            <a:r>
              <a:rPr lang="pl-PL" sz="1200" b="1" dirty="0"/>
              <a:t> poinformował Cię o opłatach/braku opłat jakie są wymagane przy załatwianiu  przedstawionej przez Ciebie sprawy?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-35719" y="6639957"/>
            <a:ext cx="26293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 </a:t>
            </a:r>
            <a:endParaRPr lang="en-GB" sz="1000" dirty="0"/>
          </a:p>
        </p:txBody>
      </p:sp>
      <p:graphicFrame>
        <p:nvGraphicFramePr>
          <p:cNvPr id="32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9344385"/>
              </p:ext>
            </p:extLst>
          </p:nvPr>
        </p:nvGraphicFramePr>
        <p:xfrm>
          <a:off x="4799244" y="2494736"/>
          <a:ext cx="4320000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453367"/>
              </p:ext>
            </p:extLst>
          </p:nvPr>
        </p:nvGraphicFramePr>
        <p:xfrm>
          <a:off x="191530" y="2565698"/>
          <a:ext cx="1716968" cy="3487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6968"/>
              </a:tblGrid>
              <a:tr h="576064">
                <a:tc>
                  <a:txBody>
                    <a:bodyPr/>
                    <a:lstStyle/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nie ma opłat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1819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wyłącznie sumę 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3598">
                <a:tc>
                  <a:txBody>
                    <a:bodyPr/>
                    <a:lstStyle/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oraz podał wysokość poszczególnych opłat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43933">
                <a:tc>
                  <a:txBody>
                    <a:bodyPr/>
                    <a:lstStyle/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wyłącznie wysokość poszczególnych opłat</a:t>
                      </a:r>
                    </a:p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4345">
                <a:tc>
                  <a:txBody>
                    <a:bodyPr/>
                    <a:lstStyle/>
                    <a:p>
                      <a:pPr marL="0" marR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0" marR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15110"/>
              </p:ext>
            </p:extLst>
          </p:nvPr>
        </p:nvGraphicFramePr>
        <p:xfrm>
          <a:off x="3852714" y="2599742"/>
          <a:ext cx="1944216" cy="3824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4216"/>
              </a:tblGrid>
              <a:tr h="678398">
                <a:tc>
                  <a:txBody>
                    <a:bodyPr/>
                    <a:lstStyle/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Poinformował, że nie ma opłat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78398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wyłącznie sumę 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07199">
                <a:tc>
                  <a:txBody>
                    <a:bodyPr/>
                    <a:lstStyle/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sumę oraz podał wysokość poszczególnych opłat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07199">
                <a:tc>
                  <a:txBody>
                    <a:bodyPr/>
                    <a:lstStyle/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Podał wyłącznie wysokość poszczególnych opłat</a:t>
                      </a:r>
                    </a:p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39179">
                <a:tc>
                  <a:txBody>
                    <a:bodyPr/>
                    <a:lstStyle/>
                    <a:p>
                      <a:pPr marL="0" marR="0" lvl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kumimoji="0" lang="pl-PL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0828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</a:rPr>
                        <a:t>Nie odpowiedział </a:t>
                      </a:r>
                      <a:br>
                        <a:rPr kumimoji="0" lang="pl-PL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0828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</a:rPr>
                      </a:br>
                      <a:r>
                        <a:rPr kumimoji="0" lang="pl-PL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08285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</a:rPr>
                        <a:t>na pytanie</a:t>
                      </a:r>
                    </a:p>
                    <a:p>
                      <a:pPr marL="0" marR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0" marR="0" indent="0" algn="ctr" defTabSz="91430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endParaRPr lang="pl-PL" sz="1200" b="1" i="0" u="none" strike="noStrike" kern="1200" baseline="0" dirty="0" smtClean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927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a 17"/>
          <p:cNvGrpSpPr/>
          <p:nvPr/>
        </p:nvGrpSpPr>
        <p:grpSpPr>
          <a:xfrm>
            <a:off x="4932834" y="2133650"/>
            <a:ext cx="3852390" cy="1054218"/>
            <a:chOff x="757332" y="5363944"/>
            <a:chExt cx="7610400" cy="1054218"/>
          </a:xfrm>
        </p:grpSpPr>
        <p:graphicFrame>
          <p:nvGraphicFramePr>
            <p:cNvPr id="2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34210694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4" name="Prostokąt 23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16" name="Grupa 15"/>
          <p:cNvGrpSpPr/>
          <p:nvPr/>
        </p:nvGrpSpPr>
        <p:grpSpPr>
          <a:xfrm>
            <a:off x="767594" y="2159552"/>
            <a:ext cx="3013112" cy="1054218"/>
            <a:chOff x="757332" y="5363944"/>
            <a:chExt cx="7610400" cy="1054218"/>
          </a:xfrm>
        </p:grpSpPr>
        <p:graphicFrame>
          <p:nvGraphicFramePr>
            <p:cNvPr id="1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29194844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3" name="Prostokąt 2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Urzędnik: Sposób załatwienia przedstawionej </a:t>
            </a:r>
            <a:r>
              <a:rPr lang="pl-PL" sz="3100" dirty="0" smtClean="0">
                <a:solidFill>
                  <a:schemeClr val="tx2"/>
                </a:solidFill>
              </a:rPr>
              <a:t>sprawy (3)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2655485"/>
              </p:ext>
            </p:extLst>
          </p:nvPr>
        </p:nvGraphicFramePr>
        <p:xfrm>
          <a:off x="1085712" y="2592374"/>
          <a:ext cx="3487082" cy="3470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8038112"/>
              </p:ext>
            </p:extLst>
          </p:nvPr>
        </p:nvGraphicFramePr>
        <p:xfrm>
          <a:off x="4957207" y="2587562"/>
          <a:ext cx="4320000" cy="235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363477"/>
              </p:ext>
            </p:extLst>
          </p:nvPr>
        </p:nvGraphicFramePr>
        <p:xfrm>
          <a:off x="4860826" y="2514957"/>
          <a:ext cx="1079920" cy="24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9920"/>
              </a:tblGrid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prawidłowo mnie poinformował</a:t>
                      </a: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Poinformował mnie ale nieprawidłowo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mnie nie poinformował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292874" y="1743983"/>
            <a:ext cx="3332741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/>
          <a:lstStyle>
            <a:defPPr>
              <a:defRPr lang="pl-PL"/>
            </a:defPPr>
            <a:lvl1pPr>
              <a:defRPr sz="1200" b="1"/>
            </a:lvl1pPr>
          </a:lstStyle>
          <a:p>
            <a:r>
              <a:rPr lang="pl-PL" dirty="0"/>
              <a:t>Czy urzędnik poinformował o terminie odpowiedzi na przedstawioną sprawę? 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14469" y="1743983"/>
            <a:ext cx="3814309" cy="46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18" tIns="45725" rIns="180018" bIns="45725">
            <a:spAutoFit/>
          </a:bodyPr>
          <a:lstStyle/>
          <a:p>
            <a:r>
              <a:rPr lang="pl-PL" sz="1200" b="1" dirty="0"/>
              <a:t>Czy urzędnik poinformował, gdzie można uiścić opłatę?</a:t>
            </a: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0794380"/>
              </p:ext>
            </p:extLst>
          </p:nvPr>
        </p:nvGraphicFramePr>
        <p:xfrm>
          <a:off x="108298" y="2421682"/>
          <a:ext cx="1872208" cy="37444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208"/>
              </a:tblGrid>
              <a:tr h="1285396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Tak, w kasie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85396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W ogóle nie poinformował o miejscu uiszczenia opłaty 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73624">
                <a:tc>
                  <a:txBody>
                    <a:bodyPr/>
                    <a:lstStyle/>
                    <a:p>
                      <a:pPr algn="ctr" fontAlgn="b">
                        <a:defRPr sz="1200" b="1" i="0" u="none" strike="noStrike" kern="1200" baseline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defRPr>
                      </a:pPr>
                      <a:r>
                        <a:rPr lang="pl-PL" sz="1200" b="1" i="0" u="none" strike="noStrike" kern="1200" baseline="0" dirty="0" smtClean="0">
                          <a:solidFill>
                            <a:srgbClr val="808285">
                              <a:lumMod val="50000"/>
                            </a:srgbClr>
                          </a:solidFill>
                          <a:latin typeface="Arial"/>
                          <a:ea typeface="Arial"/>
                          <a:cs typeface="Arial"/>
                        </a:rPr>
                        <a:t>Nie dotyczy</a:t>
                      </a:r>
                      <a:endParaRPr lang="pl-PL" sz="1200" b="1" i="0" u="none" strike="noStrike" kern="1200" baseline="0" dirty="0">
                        <a:solidFill>
                          <a:srgbClr val="808285">
                            <a:lumMod val="50000"/>
                          </a:srgbClr>
                        </a:solidFill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902" marR="6902" marT="690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" name="pole tekstowe 24"/>
          <p:cNvSpPr txBox="1"/>
          <p:nvPr/>
        </p:nvSpPr>
        <p:spPr>
          <a:xfrm>
            <a:off x="0" y="6428701"/>
            <a:ext cx="2844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 smtClean="0"/>
              <a:t>* W niektórych sytuacjach audytorzy byli obsługiwani przez dwóch urzędników.</a:t>
            </a:r>
            <a:endParaRPr lang="pl-PL" sz="1100" dirty="0"/>
          </a:p>
        </p:txBody>
      </p:sp>
      <p:sp>
        <p:nvSpPr>
          <p:cNvPr id="27" name="pole tekstowe 26"/>
          <p:cNvSpPr txBox="1"/>
          <p:nvPr/>
        </p:nvSpPr>
        <p:spPr>
          <a:xfrm>
            <a:off x="2700585" y="6466370"/>
            <a:ext cx="29523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 smtClean="0"/>
              <a:t>** W 2015 zmiana podstawy procentowania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29769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 smtClean="0">
                <a:solidFill>
                  <a:schemeClr val="tx2"/>
                </a:solidFill>
              </a:rPr>
              <a:t>Urzędnik: Sposób załatwiania przedstawionej sprawy (4)</a:t>
            </a:r>
            <a:endParaRPr lang="pl-PL" sz="3100" dirty="0">
              <a:solidFill>
                <a:schemeClr val="tx2"/>
              </a:solidFill>
            </a:endParaRPr>
          </a:p>
        </p:txBody>
      </p:sp>
      <p:graphicFrame>
        <p:nvGraphicFramePr>
          <p:cNvPr id="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7279849"/>
              </p:ext>
            </p:extLst>
          </p:nvPr>
        </p:nvGraphicFramePr>
        <p:xfrm>
          <a:off x="2916611" y="1722597"/>
          <a:ext cx="4793756" cy="323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1917626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 smtClean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1" name="pole tekstowe 6"/>
          <p:cNvSpPr txBox="1">
            <a:spLocks noChangeArrowheads="1"/>
          </p:cNvSpPr>
          <p:nvPr/>
        </p:nvSpPr>
        <p:spPr bwMode="auto">
          <a:xfrm>
            <a:off x="7732325" y="3645818"/>
            <a:ext cx="1200358" cy="13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22" name="pole tekstowe 6"/>
          <p:cNvSpPr txBox="1">
            <a:spLocks noChangeArrowheads="1"/>
          </p:cNvSpPr>
          <p:nvPr/>
        </p:nvSpPr>
        <p:spPr bwMode="auto">
          <a:xfrm>
            <a:off x="7732325" y="5274116"/>
            <a:ext cx="1200358" cy="1108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347176"/>
              </p:ext>
            </p:extLst>
          </p:nvPr>
        </p:nvGraphicFramePr>
        <p:xfrm>
          <a:off x="108298" y="1989634"/>
          <a:ext cx="2808000" cy="47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000"/>
              </a:tblGrid>
              <a:tr h="8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Czy urzędnik upewnił się, że zrozumiałeś(</a:t>
                      </a:r>
                      <a:r>
                        <a:rPr lang="pl-PL" sz="1200" b="1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aś</a:t>
                      </a:r>
                      <a:r>
                        <a:rPr lang="pl-PL" sz="1200" b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</a:rPr>
                        <a:t>) jego /jej wyjaśnienia?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96000">
                <a:tc>
                  <a:txBody>
                    <a:bodyPr/>
                    <a:lstStyle/>
                    <a:p>
                      <a:pPr algn="r"/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algn="r"/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algn="r"/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poinformował Cię, że istnieje możliwość telefonicznego poinformowania o odbiorze decyzji?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28000">
                <a:tc>
                  <a:txBody>
                    <a:bodyPr/>
                    <a:lstStyle/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podczas rozmowy odczuwałeś(</a:t>
                      </a:r>
                      <a:r>
                        <a:rPr lang="pl-PL" sz="1200" b="1" kern="1200" dirty="0" err="1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aś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) niechęć ze strony urzędnika?</a:t>
                      </a:r>
                    </a:p>
                    <a:p>
                      <a:pPr marL="0" marR="0" indent="0" algn="r" defTabSz="9143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1" kern="1200" dirty="0" smtClean="0">
                        <a:solidFill>
                          <a:schemeClr val="tx1">
                            <a:lumMod val="50000"/>
                          </a:schemeClr>
                        </a:solidFill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5688133"/>
              </p:ext>
            </p:extLst>
          </p:nvPr>
        </p:nvGraphicFramePr>
        <p:xfrm>
          <a:off x="2924286" y="5158154"/>
          <a:ext cx="4793756" cy="1701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pole tekstowe 15"/>
          <p:cNvSpPr txBox="1"/>
          <p:nvPr/>
        </p:nvSpPr>
        <p:spPr>
          <a:xfrm>
            <a:off x="-32424" y="6461699"/>
            <a:ext cx="25889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10302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5"/>
          <p:cNvGrpSpPr/>
          <p:nvPr/>
        </p:nvGrpSpPr>
        <p:grpSpPr>
          <a:xfrm>
            <a:off x="767594" y="2159552"/>
            <a:ext cx="7610400" cy="1054218"/>
            <a:chOff x="757332" y="5363944"/>
            <a:chExt cx="7610400" cy="1054218"/>
          </a:xfrm>
        </p:grpSpPr>
        <p:graphicFrame>
          <p:nvGraphicFramePr>
            <p:cNvPr id="1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83846759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8" name="Prostokąt 17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29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U</a:t>
            </a:r>
            <a:r>
              <a:rPr lang="pl-PL" sz="3100" dirty="0" smtClean="0">
                <a:solidFill>
                  <a:schemeClr val="tx2"/>
                </a:solidFill>
              </a:rPr>
              <a:t>rzędnik: Sposób załatwienia przedstawionej sprawy (5)</a:t>
            </a:r>
            <a:endParaRPr lang="pl-PL" sz="3100" dirty="0">
              <a:solidFill>
                <a:schemeClr val="tx2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382122"/>
            <a:ext cx="2880320" cy="360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Zsumowane odpowiedzi „zdecydowanie TAK” i „raczej TAK”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766301"/>
              </p:ext>
            </p:extLst>
          </p:nvPr>
        </p:nvGraphicFramePr>
        <p:xfrm>
          <a:off x="614469" y="2422082"/>
          <a:ext cx="7557812" cy="39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478711"/>
              </p:ext>
            </p:extLst>
          </p:nvPr>
        </p:nvGraphicFramePr>
        <p:xfrm>
          <a:off x="180546" y="2439467"/>
          <a:ext cx="2160000" cy="3921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8902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56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b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238280" y="5557190"/>
            <a:ext cx="8568952" cy="77400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ole tekstowe 15"/>
          <p:cNvSpPr txBox="1"/>
          <p:nvPr/>
        </p:nvSpPr>
        <p:spPr>
          <a:xfrm>
            <a:off x="3122638" y="6382122"/>
            <a:ext cx="2530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76307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3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Informacje o metodzie</a:t>
            </a:r>
            <a:endParaRPr lang="pl-PL" sz="3200" dirty="0"/>
          </a:p>
        </p:txBody>
      </p:sp>
      <p:sp>
        <p:nvSpPr>
          <p:cNvPr id="14" name="pole tekstowe 24"/>
          <p:cNvSpPr>
            <a:spLocks noChangeArrowheads="1"/>
          </p:cNvSpPr>
          <p:nvPr/>
        </p:nvSpPr>
        <p:spPr bwMode="auto">
          <a:xfrm>
            <a:off x="972394" y="1707160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 dirty="0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15" name="Prostokąt zaokrąglony 14"/>
          <p:cNvSpPr/>
          <p:nvPr/>
        </p:nvSpPr>
        <p:spPr>
          <a:xfrm>
            <a:off x="3649385" y="1705571"/>
            <a:ext cx="4861769" cy="6303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Ilościowo-jakościowa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6" name="pole tekstowe 24"/>
          <p:cNvSpPr>
            <a:spLocks noChangeArrowheads="1"/>
          </p:cNvSpPr>
          <p:nvPr/>
        </p:nvSpPr>
        <p:spPr bwMode="auto">
          <a:xfrm>
            <a:off x="972394" y="2423446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17" name="pole tekstowe 24"/>
          <p:cNvSpPr>
            <a:spLocks noChangeArrowheads="1"/>
          </p:cNvSpPr>
          <p:nvPr/>
        </p:nvSpPr>
        <p:spPr bwMode="auto">
          <a:xfrm>
            <a:off x="972394" y="4950221"/>
            <a:ext cx="2521388" cy="62720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18" name="pole tekstowe 24"/>
          <p:cNvSpPr>
            <a:spLocks noChangeArrowheads="1"/>
          </p:cNvSpPr>
          <p:nvPr/>
        </p:nvSpPr>
        <p:spPr bwMode="auto">
          <a:xfrm>
            <a:off x="972394" y="5665714"/>
            <a:ext cx="2521388" cy="6256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19" name="pole tekstowe 24"/>
          <p:cNvSpPr>
            <a:spLocks noChangeArrowheads="1"/>
          </p:cNvSpPr>
          <p:nvPr/>
        </p:nvSpPr>
        <p:spPr bwMode="auto">
          <a:xfrm>
            <a:off x="972394" y="3138146"/>
            <a:ext cx="2521388" cy="62720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/>
        </p:nvSpPr>
        <p:spPr>
          <a:xfrm>
            <a:off x="3649385" y="2420271"/>
            <a:ext cx="4861769" cy="63197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Tajemniczy Klient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Tahoma" pitchFamily="34" charset="0"/>
            </a:endParaRPr>
          </a:p>
        </p:txBody>
      </p:sp>
      <p:sp>
        <p:nvSpPr>
          <p:cNvPr id="21" name="Prostokąt zaokrąglony 20"/>
          <p:cNvSpPr/>
          <p:nvPr/>
        </p:nvSpPr>
        <p:spPr>
          <a:xfrm>
            <a:off x="3649385" y="4948633"/>
            <a:ext cx="4861769" cy="6303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A</a:t>
            </a: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dresowy </a:t>
            </a: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według listy </a:t>
            </a: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urzędów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/>
        </p:nvSpPr>
        <p:spPr>
          <a:xfrm>
            <a:off x="3649385" y="5663333"/>
            <a:ext cx="4861769" cy="63038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5 października – 13 listopada 2015 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Tahoma" pitchFamily="34" charset="0"/>
            </a:endParaRPr>
          </a:p>
        </p:txBody>
      </p:sp>
      <p:sp>
        <p:nvSpPr>
          <p:cNvPr id="23" name="Prostokąt zaokrąglony 22"/>
          <p:cNvSpPr/>
          <p:nvPr/>
        </p:nvSpPr>
        <p:spPr>
          <a:xfrm>
            <a:off x="3649385" y="3136558"/>
            <a:ext cx="4861769" cy="63038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17 urzędów – 340 wizyt (20 wizyt </a:t>
            </a: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w każdym urzędzie)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4" name="pole tekstowe 24"/>
          <p:cNvSpPr>
            <a:spLocks noChangeArrowheads="1"/>
          </p:cNvSpPr>
          <p:nvPr/>
        </p:nvSpPr>
        <p:spPr bwMode="auto">
          <a:xfrm>
            <a:off x="972394" y="3854433"/>
            <a:ext cx="2521388" cy="1006708"/>
          </a:xfrm>
          <a:prstGeom prst="roundRect">
            <a:avLst>
              <a:gd name="adj" fmla="val 7727"/>
            </a:avLst>
          </a:pr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lIns="91449" tIns="45725" rIns="91449" bIns="45725"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5" name="Prostokąt zaokrąglony 24"/>
          <p:cNvSpPr/>
          <p:nvPr/>
        </p:nvSpPr>
        <p:spPr>
          <a:xfrm>
            <a:off x="3649385" y="3851257"/>
            <a:ext cx="4861769" cy="1013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9" tIns="45725" rIns="91449" bIns="45725" anchor="ctr"/>
          <a:lstStyle/>
          <a:p>
            <a:pPr>
              <a:defRPr/>
            </a:pP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Punkty Informacyjne, stanowiska WOM oraz  Delegatury </a:t>
            </a:r>
            <a:r>
              <a:rPr lang="pl-PL" sz="1200" b="1" dirty="0" err="1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BAiSO</a:t>
            </a:r>
            <a:r>
              <a:rPr lang="pl-PL" sz="1200" b="1" dirty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 w urzędach dzielnicy: Bemowo, Białołęka, Bielany, Ochota, Praga Południe, Praga Północ, Rembertów, Śródmieście, Targówek, Ursus, Ursynów, Wawer, Wesoła, Wilanów, Włochy, Wola,  </a:t>
            </a:r>
            <a:r>
              <a:rPr lang="pl-PL" sz="1200" b="1" dirty="0" smtClean="0">
                <a:solidFill>
                  <a:schemeClr val="tx1">
                    <a:lumMod val="50000"/>
                  </a:schemeClr>
                </a:solidFill>
                <a:latin typeface="+mj-lt"/>
                <a:cs typeface="Arial" pitchFamily="34" charset="0"/>
              </a:rPr>
              <a:t>Żoliborz</a:t>
            </a:r>
            <a:endParaRPr lang="pl-PL" sz="1200" b="1" dirty="0">
              <a:solidFill>
                <a:schemeClr val="tx1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6" name="Prostokąt 25"/>
          <p:cNvSpPr/>
          <p:nvPr/>
        </p:nvSpPr>
        <p:spPr>
          <a:xfrm>
            <a:off x="969942" y="6352505"/>
            <a:ext cx="69872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 smtClean="0"/>
              <a:t>Ze względu na zaokrąglenia wartości po przecinku, w niektórych przypadkach dane na wykresach mogą się nie sumować do 100 proc. 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215937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30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6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3100" dirty="0">
                <a:solidFill>
                  <a:schemeClr val="tx2"/>
                </a:solidFill>
              </a:rPr>
              <a:t>U</a:t>
            </a:r>
            <a:r>
              <a:rPr lang="pl-PL" sz="3100" dirty="0" smtClean="0">
                <a:solidFill>
                  <a:schemeClr val="tx2"/>
                </a:solidFill>
              </a:rPr>
              <a:t>rzędnik: Sposób załatwienia przedstawionej sprawy (6)</a:t>
            </a:r>
            <a:endParaRPr lang="pl-PL" sz="3100" dirty="0">
              <a:solidFill>
                <a:schemeClr val="tx2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4678405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/>
              <a:t>Zachowanie urzędnika</a:t>
            </a:r>
            <a:endParaRPr lang="pl-PL" sz="1200" b="1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677244"/>
              </p:ext>
            </p:extLst>
          </p:nvPr>
        </p:nvGraphicFramePr>
        <p:xfrm>
          <a:off x="180546" y="2029050"/>
          <a:ext cx="2160000" cy="421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/>
              </a:tblGrid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był uprzejmy i miły?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zrozumiały?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udzielał informacji w sposób kompetentny?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64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urzędnik w czasie załatwiania sprawy poświęcił Ci dużo uwagi/ czasu?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972000">
                <a:tc>
                  <a:txBody>
                    <a:bodyPr/>
                    <a:lstStyle/>
                    <a:p>
                      <a:pPr algn="r" fontAlgn="b"/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Czy jesteś </a:t>
                      </a:r>
                      <a:r>
                        <a:rPr lang="pl-PL" sz="1200" b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zadowolony(na) </a:t>
                      </a:r>
                      <a:r>
                        <a:rPr lang="pl-PL" sz="1200" b="1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Arial" charset="0"/>
                          <a:ea typeface="+mn-ea"/>
                          <a:cs typeface="+mn-cs"/>
                        </a:rPr>
                        <a:t>ze sposobu obsługi przez urzędnika?</a:t>
                      </a:r>
                    </a:p>
                  </a:txBody>
                  <a:tcPr marL="3718" marR="3718" marT="371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947115"/>
              </p:ext>
            </p:extLst>
          </p:nvPr>
        </p:nvGraphicFramePr>
        <p:xfrm>
          <a:off x="2473450" y="2057876"/>
          <a:ext cx="5040000" cy="4549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pole tekstowe 6"/>
          <p:cNvSpPr txBox="1">
            <a:spLocks noChangeArrowheads="1"/>
          </p:cNvSpPr>
          <p:nvPr/>
        </p:nvSpPr>
        <p:spPr bwMode="auto">
          <a:xfrm>
            <a:off x="7732325" y="2061642"/>
            <a:ext cx="1200358" cy="904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(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N=2</a:t>
            </a:r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</a:t>
            </a:r>
            <a:r>
              <a:rPr lang="pt-BR" sz="1100" dirty="0" smtClean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*)</a:t>
            </a:r>
            <a:endParaRPr lang="pt-BR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  <a:p>
            <a:pPr>
              <a:lnSpc>
                <a:spcPct val="120000"/>
              </a:lnSpc>
            </a:pPr>
            <a:endParaRPr lang="pl-PL" sz="1100" dirty="0">
              <a:solidFill>
                <a:schemeClr val="tx1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18" name="pole tekstowe 6"/>
          <p:cNvSpPr txBox="1">
            <a:spLocks noChangeArrowheads="1"/>
          </p:cNvSpPr>
          <p:nvPr/>
        </p:nvSpPr>
        <p:spPr bwMode="auto">
          <a:xfrm>
            <a:off x="7732325" y="2925738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</p:txBody>
      </p:sp>
      <p:sp>
        <p:nvSpPr>
          <p:cNvPr id="19" name="pole tekstowe 6"/>
          <p:cNvSpPr txBox="1">
            <a:spLocks noChangeArrowheads="1"/>
          </p:cNvSpPr>
          <p:nvPr/>
        </p:nvSpPr>
        <p:spPr bwMode="auto">
          <a:xfrm>
            <a:off x="7732325" y="3789834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</p:txBody>
      </p:sp>
      <p:sp>
        <p:nvSpPr>
          <p:cNvPr id="20" name="pole tekstowe 6"/>
          <p:cNvSpPr txBox="1">
            <a:spLocks noChangeArrowheads="1"/>
          </p:cNvSpPr>
          <p:nvPr/>
        </p:nvSpPr>
        <p:spPr bwMode="auto">
          <a:xfrm>
            <a:off x="7732325" y="4581922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</p:txBody>
      </p:sp>
      <p:cxnSp>
        <p:nvCxnSpPr>
          <p:cNvPr id="21" name="Łącznik prosty 15"/>
          <p:cNvCxnSpPr/>
          <p:nvPr/>
        </p:nvCxnSpPr>
        <p:spPr>
          <a:xfrm flipH="1">
            <a:off x="396330" y="2781722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2" name="Łącznik prosty 18"/>
          <p:cNvCxnSpPr/>
          <p:nvPr/>
        </p:nvCxnSpPr>
        <p:spPr>
          <a:xfrm flipH="1">
            <a:off x="396330" y="3645818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Łącznik prosty 19"/>
          <p:cNvCxnSpPr/>
          <p:nvPr/>
        </p:nvCxnSpPr>
        <p:spPr>
          <a:xfrm flipH="1">
            <a:off x="396330" y="4509914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Łącznik prosty 19"/>
          <p:cNvCxnSpPr/>
          <p:nvPr/>
        </p:nvCxnSpPr>
        <p:spPr>
          <a:xfrm flipH="1">
            <a:off x="396330" y="5374010"/>
            <a:ext cx="826343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6" name="pole tekstowe 6"/>
          <p:cNvSpPr txBox="1">
            <a:spLocks noChangeArrowheads="1"/>
          </p:cNvSpPr>
          <p:nvPr/>
        </p:nvSpPr>
        <p:spPr bwMode="auto">
          <a:xfrm>
            <a:off x="7732325" y="5464357"/>
            <a:ext cx="1200358" cy="701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9" tIns="45725" rIns="91449" bIns="45725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5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4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(N=22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*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201</a:t>
            </a:r>
            <a:r>
              <a:rPr lang="pl-PL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3</a:t>
            </a:r>
            <a:r>
              <a:rPr lang="pt-BR" sz="11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 (N=21*)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-32424" y="6461699"/>
            <a:ext cx="2516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4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91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737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983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229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474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720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966" algn="l" defTabSz="914491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000" dirty="0" smtClean="0"/>
              <a:t>* W niektórych sytuacjach audytorzy byli obsługiwani przez dwóch urzędników.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3115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0"/>
            <a:ext cx="9145588" cy="685958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91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5298" name="Rectangle 5"/>
          <p:cNvSpPr>
            <a:spLocks noChangeArrowheads="1"/>
          </p:cNvSpPr>
          <p:nvPr/>
        </p:nvSpPr>
        <p:spPr bwMode="auto">
          <a:xfrm>
            <a:off x="3429000" y="1485900"/>
            <a:ext cx="4953000" cy="389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pl-PL" b="1" dirty="0">
                <a:solidFill>
                  <a:schemeClr val="bg1"/>
                </a:solidFill>
              </a:rPr>
              <a:t>ARC Rynek i Opinia Sp. z </a:t>
            </a:r>
            <a:r>
              <a:rPr lang="pl-PL" b="1" dirty="0" smtClean="0">
                <a:solidFill>
                  <a:schemeClr val="bg1"/>
                </a:solidFill>
              </a:rPr>
              <a:t>o.o</a:t>
            </a:r>
            <a:r>
              <a:rPr lang="pl-PL" b="1" dirty="0">
                <a:solidFill>
                  <a:schemeClr val="bg1"/>
                </a:solidFill>
              </a:rPr>
              <a:t>.</a:t>
            </a:r>
          </a:p>
          <a:p>
            <a:r>
              <a:rPr lang="pl-PL" b="1" dirty="0">
                <a:solidFill>
                  <a:schemeClr val="bg1"/>
                </a:solidFill>
              </a:rPr>
              <a:t>ul. Juliusza Słowackiego 12</a:t>
            </a:r>
          </a:p>
          <a:p>
            <a:r>
              <a:rPr lang="pl-PL" b="1" dirty="0" smtClean="0">
                <a:solidFill>
                  <a:schemeClr val="bg1"/>
                </a:solidFill>
              </a:rPr>
              <a:t>01-627 </a:t>
            </a:r>
            <a:r>
              <a:rPr lang="pl-PL" b="1" dirty="0">
                <a:solidFill>
                  <a:schemeClr val="bg1"/>
                </a:solidFill>
              </a:rPr>
              <a:t>Warszawa</a:t>
            </a:r>
          </a:p>
          <a:p>
            <a:r>
              <a:rPr lang="pl-PL" b="1" dirty="0">
                <a:solidFill>
                  <a:schemeClr val="bg1"/>
                </a:solidFill>
              </a:rPr>
              <a:t>tel.: +48 022 584 85 </a:t>
            </a:r>
            <a:r>
              <a:rPr lang="pl-PL" b="1" dirty="0" smtClean="0">
                <a:solidFill>
                  <a:schemeClr val="bg1"/>
                </a:solidFill>
              </a:rPr>
              <a:t>00</a:t>
            </a:r>
            <a:endParaRPr lang="pl-PL" b="1" dirty="0">
              <a:solidFill>
                <a:schemeClr val="bg1"/>
              </a:solidFill>
            </a:endParaRPr>
          </a:p>
          <a:p>
            <a:r>
              <a:rPr lang="pl-PL" b="1" dirty="0">
                <a:solidFill>
                  <a:schemeClr val="bg1"/>
                </a:solidFill>
              </a:rPr>
              <a:t>fax.: +48 022 584 85 </a:t>
            </a:r>
            <a:r>
              <a:rPr lang="pl-PL" b="1" dirty="0" smtClean="0">
                <a:solidFill>
                  <a:schemeClr val="bg1"/>
                </a:solidFill>
              </a:rPr>
              <a:t>01</a:t>
            </a:r>
          </a:p>
          <a:p>
            <a:r>
              <a:rPr lang="pl-PL" b="1" dirty="0" smtClean="0">
                <a:solidFill>
                  <a:schemeClr val="bg1"/>
                </a:solidFill>
                <a:hlinkClick r:id="rId2"/>
              </a:rPr>
              <a:t>office@arc.com.pl</a:t>
            </a:r>
            <a:r>
              <a:rPr lang="pl-PL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pl-PL" b="1" dirty="0" smtClean="0">
                <a:solidFill>
                  <a:schemeClr val="bg1"/>
                </a:solidFill>
              </a:rPr>
              <a:t> 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55299" name="Text Box 7"/>
          <p:cNvSpPr txBox="1">
            <a:spLocks noChangeArrowheads="1"/>
          </p:cNvSpPr>
          <p:nvPr/>
        </p:nvSpPr>
        <p:spPr bwMode="auto">
          <a:xfrm>
            <a:off x="3363913" y="4437906"/>
            <a:ext cx="4953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800" b="1">
                <a:solidFill>
                  <a:schemeClr val="bg2"/>
                </a:solidFill>
              </a:rPr>
              <a:t>TO, CO ISTOTNE</a:t>
            </a:r>
          </a:p>
        </p:txBody>
      </p:sp>
      <p:pic>
        <p:nvPicPr>
          <p:cNvPr id="55300" name="Picture 10" descr="P:\STANDARDY\LOGOTYP\ARC-LOGO-KOLOR-150.png"/>
          <p:cNvPicPr>
            <a:picLocks noChangeAspect="1" noChangeArrowheads="1"/>
          </p:cNvPicPr>
          <p:nvPr/>
        </p:nvPicPr>
        <p:blipFill>
          <a:blip r:embed="rId3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914400" y="1524000"/>
            <a:ext cx="19939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1810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Tytuł 1"/>
          <p:cNvSpPr txBox="1">
            <a:spLocks/>
          </p:cNvSpPr>
          <p:nvPr/>
        </p:nvSpPr>
        <p:spPr>
          <a:xfrm>
            <a:off x="3990306" y="843268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Wyniki badania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5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5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Kryteria oceny</a:t>
            </a:r>
            <a:endParaRPr lang="pl-PL" sz="3200" dirty="0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703386" y="1829223"/>
            <a:ext cx="7738819" cy="365844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84" tIns="46043" rIns="92084" bIns="46043"/>
          <a:lstStyle/>
          <a:p>
            <a:pPr marL="476269" lvl="1" indent="-285750">
              <a:lnSpc>
                <a:spcPct val="250000"/>
              </a:lnSpc>
              <a:buClr>
                <a:schemeClr val="tx2">
                  <a:lumMod val="75000"/>
                </a:schemeClr>
              </a:buClr>
              <a:buFont typeface="Symbol" panose="05050102010706020507" pitchFamily="18" charset="2"/>
              <a:buChar char="Þ"/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OTOCZENIE: WYGLĄD </a:t>
            </a: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URZĘDU</a:t>
            </a:r>
          </a:p>
          <a:p>
            <a:pPr marL="476269" lvl="1" indent="-285750">
              <a:lnSpc>
                <a:spcPct val="250000"/>
              </a:lnSpc>
              <a:buClr>
                <a:schemeClr val="tx2">
                  <a:lumMod val="75000"/>
                </a:schemeClr>
              </a:buClr>
              <a:buFont typeface="Symbol" panose="05050102010706020507" pitchFamily="18" charset="2"/>
              <a:buChar char="Þ"/>
            </a:pP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WYGLĄD ZEWNĘTRZNY URZĘDNIKA I JEGO STANOWISKO PRACY</a:t>
            </a:r>
          </a:p>
          <a:p>
            <a:pPr marL="476269" lvl="1" indent="-285750">
              <a:lnSpc>
                <a:spcPct val="250000"/>
              </a:lnSpc>
              <a:buClr>
                <a:schemeClr val="tx2">
                  <a:lumMod val="75000"/>
                </a:schemeClr>
              </a:buClr>
              <a:buFont typeface="Symbol" panose="05050102010706020507" pitchFamily="18" charset="2"/>
              <a:buChar char="Þ"/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URZĘDNIK: </a:t>
            </a: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ZACHOWANIE SIĘ WOBEC KLIENTA</a:t>
            </a:r>
          </a:p>
          <a:p>
            <a:pPr marL="476269" lvl="1" indent="-285750">
              <a:lnSpc>
                <a:spcPct val="250000"/>
              </a:lnSpc>
              <a:buClr>
                <a:schemeClr val="tx2">
                  <a:lumMod val="75000"/>
                </a:schemeClr>
              </a:buClr>
              <a:buFont typeface="Symbol" panose="05050102010706020507" pitchFamily="18" charset="2"/>
              <a:buChar char="Þ"/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URZĘDNIK: </a:t>
            </a: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OBSŁUGA PRZEDSTAWIONEJ SPRAWY</a:t>
            </a:r>
          </a:p>
          <a:p>
            <a:pPr marL="476269" lvl="1" indent="-285750">
              <a:lnSpc>
                <a:spcPct val="250000"/>
              </a:lnSpc>
              <a:buClr>
                <a:schemeClr val="tx2">
                  <a:lumMod val="75000"/>
                </a:schemeClr>
              </a:buClr>
              <a:buFont typeface="Symbol" panose="05050102010706020507" pitchFamily="18" charset="2"/>
              <a:buChar char="Þ"/>
            </a:pPr>
            <a:r>
              <a:rPr lang="pl-PL" sz="1600" b="1" dirty="0" smtClean="0">
                <a:solidFill>
                  <a:schemeClr val="tx1">
                    <a:lumMod val="50000"/>
                  </a:schemeClr>
                </a:solidFill>
              </a:rPr>
              <a:t>URZĘDNIK: </a:t>
            </a:r>
            <a:r>
              <a:rPr lang="pl-PL" sz="1600" b="1" dirty="0">
                <a:solidFill>
                  <a:schemeClr val="tx1">
                    <a:lumMod val="50000"/>
                  </a:schemeClr>
                </a:solidFill>
              </a:rPr>
              <a:t>SPOSÓB ZAŁATWIENIA PRZEDSTAWIONEJ SPRAWY</a:t>
            </a:r>
          </a:p>
        </p:txBody>
      </p:sp>
    </p:spTree>
    <p:extLst>
      <p:ext uri="{BB962C8B-B14F-4D97-AF65-F5344CB8AC3E}">
        <p14:creationId xmlns:p14="http://schemas.microsoft.com/office/powerpoint/2010/main" val="312605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Wyniki badania</a:t>
            </a:r>
          </a:p>
        </p:txBody>
      </p:sp>
      <p:grpSp>
        <p:nvGrpSpPr>
          <p:cNvPr id="7" name="Grupa 6"/>
          <p:cNvGrpSpPr/>
          <p:nvPr/>
        </p:nvGrpSpPr>
        <p:grpSpPr>
          <a:xfrm>
            <a:off x="0" y="3605014"/>
            <a:ext cx="8382794" cy="2705100"/>
            <a:chOff x="0" y="3605014"/>
            <a:chExt cx="8382794" cy="2705100"/>
          </a:xfrm>
        </p:grpSpPr>
        <p:sp>
          <p:nvSpPr>
            <p:cNvPr id="5" name="Prostokąt 4"/>
            <p:cNvSpPr/>
            <p:nvPr/>
          </p:nvSpPr>
          <p:spPr>
            <a:xfrm>
              <a:off x="0" y="5302042"/>
              <a:ext cx="2628578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794" y="3605014"/>
              <a:ext cx="76200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ytuł 1"/>
          <p:cNvSpPr txBox="1">
            <a:spLocks/>
          </p:cNvSpPr>
          <p:nvPr/>
        </p:nvSpPr>
        <p:spPr>
          <a:xfrm>
            <a:off x="4145236" y="1413570"/>
            <a:ext cx="4392488" cy="1362390"/>
          </a:xfrm>
          <a:prstGeom prst="rect">
            <a:avLst/>
          </a:prstGeom>
        </p:spPr>
        <p:txBody>
          <a:bodyPr lIns="0" tIns="0" rIns="0" bIns="122400" anchor="b" anchorCtr="0"/>
          <a:lstStyle>
            <a:lvl1pPr marL="0" indent="0" algn="l" defTabSz="914307" rtl="0" eaLnBrk="1" latinLnBrk="0" hangingPunct="1">
              <a:spcBef>
                <a:spcPct val="0"/>
              </a:spcBef>
              <a:buNone/>
              <a:tabLst>
                <a:tab pos="2066925" algn="l"/>
              </a:tabLst>
              <a:defRPr sz="3800" b="1" kern="1200" cap="all" baseline="0">
                <a:solidFill>
                  <a:srgbClr val="80828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l-PL" dirty="0" smtClean="0"/>
              <a:t>Otoczenie:  </a:t>
            </a:r>
            <a:r>
              <a:rPr lang="pl-PL" dirty="0"/>
              <a:t>wygląd urzędu</a:t>
            </a:r>
          </a:p>
        </p:txBody>
      </p:sp>
    </p:spTree>
    <p:extLst>
      <p:ext uri="{BB962C8B-B14F-4D97-AF65-F5344CB8AC3E}">
        <p14:creationId xmlns:p14="http://schemas.microsoft.com/office/powerpoint/2010/main" val="8764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72699"/>
              </p:ext>
            </p:extLst>
          </p:nvPr>
        </p:nvGraphicFramePr>
        <p:xfrm>
          <a:off x="767690" y="2202447"/>
          <a:ext cx="7610209" cy="1049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7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</a:t>
            </a:r>
            <a:r>
              <a:rPr lang="pl-PL" sz="4200" dirty="0" smtClean="0"/>
              <a:t> </a:t>
            </a:r>
            <a:r>
              <a:rPr lang="pl-PL" sz="3200" dirty="0" smtClean="0"/>
              <a:t>Dzielnicy</a:t>
            </a:r>
            <a:r>
              <a:rPr lang="pl-PL" sz="4200" dirty="0" smtClean="0"/>
              <a:t> </a:t>
            </a:r>
            <a:r>
              <a:rPr lang="pl-PL" sz="3200" dirty="0" smtClean="0"/>
              <a:t>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(1</a:t>
            </a:r>
            <a:r>
              <a:rPr lang="pl-PL" sz="3100" dirty="0" smtClean="0">
                <a:solidFill>
                  <a:schemeClr val="tx2"/>
                </a:solidFill>
              </a:rPr>
              <a:t>)</a:t>
            </a:r>
            <a:endParaRPr lang="pl-PL" sz="3100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14469" y="3362366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>
                <a:solidFill>
                  <a:schemeClr val="accent2">
                    <a:lumMod val="75000"/>
                  </a:schemeClr>
                </a:solidFill>
              </a:rPr>
              <a:t>OTOCZENIE – WYGLĄD URZĘDU (1)</a:t>
            </a:r>
            <a:endParaRPr lang="en-GB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93639"/>
              </p:ext>
            </p:extLst>
          </p:nvPr>
        </p:nvGraphicFramePr>
        <p:xfrm>
          <a:off x="590653" y="3676396"/>
          <a:ext cx="7557812" cy="2705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60426" y="1721322"/>
            <a:ext cx="4026599" cy="457306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 dirty="0">
                <a:solidFill>
                  <a:schemeClr val="tx1">
                    <a:lumMod val="50000"/>
                  </a:schemeClr>
                </a:solidFill>
              </a:rPr>
              <a:t>ŚREDNI CZAS OCZEKIWANIA NA OBSŁUGĘ PRZED PI/ WOM/ DELEGATURĄ </a:t>
            </a:r>
            <a:r>
              <a:rPr lang="pl-PL" sz="1200" b="1" dirty="0" err="1">
                <a:solidFill>
                  <a:schemeClr val="tx1">
                    <a:lumMod val="50000"/>
                  </a:schemeClr>
                </a:solidFill>
              </a:rPr>
              <a:t>BAiSO</a:t>
            </a:r>
            <a:endParaRPr lang="pl-PL" sz="12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012609" y="1721322"/>
            <a:ext cx="3664586" cy="457306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lIns="91449" tIns="45725" rIns="91449" bIns="45725">
            <a:spAutoFit/>
          </a:bodyPr>
          <a:lstStyle/>
          <a:p>
            <a:pPr algn="ctr"/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ŚREDNIA LICZBA OSÓB W KOLEJCE DO PI/ WOM/ DELEGATUR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Y</a:t>
            </a:r>
            <a:r>
              <a:rPr lang="pl-PL" sz="1200" b="1">
                <a:solidFill>
                  <a:schemeClr val="tx1">
                    <a:lumMod val="50000"/>
                  </a:schemeClr>
                </a:solidFill>
              </a:rPr>
              <a:t> BAiSO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52314" y="6418162"/>
            <a:ext cx="2294335" cy="324000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18" tIns="45725" rIns="180018" bIns="45725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solidFill>
                  <a:schemeClr val="tx1">
                    <a:lumMod val="50000"/>
                  </a:schemeClr>
                </a:solidFill>
              </a:rPr>
              <a:t>Odsetek odpowiedzi „TAK”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614469" y="1468739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 smtClean="0">
                <a:solidFill>
                  <a:schemeClr val="accent2">
                    <a:lumMod val="75000"/>
                  </a:schemeClr>
                </a:solidFill>
              </a:rPr>
              <a:t>FUNKCJONOWANIE URZĘDU </a:t>
            </a:r>
            <a:endParaRPr lang="en-GB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2376650" y="2252363"/>
            <a:ext cx="7559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100" dirty="0" smtClean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15,5</a:t>
            </a:r>
            <a:endParaRPr lang="pl-PL" sz="11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79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/>
        </p:nvGrpSpPr>
        <p:grpSpPr>
          <a:xfrm>
            <a:off x="767594" y="2061642"/>
            <a:ext cx="7610400" cy="1054218"/>
            <a:chOff x="757332" y="5363944"/>
            <a:chExt cx="7610400" cy="1054218"/>
          </a:xfrm>
        </p:grpSpPr>
        <p:graphicFrame>
          <p:nvGraphicFramePr>
            <p:cNvPr id="15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39827126"/>
                </p:ext>
              </p:extLst>
            </p:nvPr>
          </p:nvGraphicFramePr>
          <p:xfrm>
            <a:off x="757428" y="5363944"/>
            <a:ext cx="7610209" cy="10495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" name="Prostokąt 2"/>
            <p:cNvSpPr/>
            <p:nvPr/>
          </p:nvSpPr>
          <p:spPr>
            <a:xfrm>
              <a:off x="757332" y="5806058"/>
              <a:ext cx="7610400" cy="612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8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</a:t>
            </a:r>
            <a:r>
              <a:rPr lang="pl-PL" sz="4200" dirty="0" smtClean="0"/>
              <a:t> </a:t>
            </a:r>
            <a:r>
              <a:rPr lang="pl-PL" sz="3200" dirty="0" smtClean="0"/>
              <a:t>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(2)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14469" y="1756771"/>
            <a:ext cx="3518511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Gdzie znajdują się </a:t>
            </a:r>
            <a:r>
              <a:rPr lang="pl-PL" sz="1200" b="1" u="sng" dirty="0"/>
              <a:t>karty informacyjne</a:t>
            </a:r>
            <a:r>
              <a:rPr lang="pl-PL" sz="1200" b="1" dirty="0"/>
              <a:t>?</a:t>
            </a:r>
            <a:endParaRPr lang="en-GB" sz="1200" b="1" dirty="0"/>
          </a:p>
        </p:txBody>
      </p:sp>
      <p:graphicFrame>
        <p:nvGraphicFramePr>
          <p:cNvPr id="1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103659"/>
              </p:ext>
            </p:extLst>
          </p:nvPr>
        </p:nvGraphicFramePr>
        <p:xfrm>
          <a:off x="614469" y="2422082"/>
          <a:ext cx="7557812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270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151A6-84C7-44BA-AC10-1A12A5B61C25}" type="slidenum">
              <a:rPr lang="pl-PL" smtClean="0"/>
              <a:pPr/>
              <a:t>9</a:t>
            </a:fld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 smtClean="0"/>
              <a:t>Urząd Dzielnicy Śródmieście</a:t>
            </a:r>
            <a:r>
              <a:rPr lang="pl-PL" sz="4200" dirty="0" smtClean="0"/>
              <a:t/>
            </a:r>
            <a:br>
              <a:rPr lang="pl-PL" sz="4200" dirty="0" smtClean="0"/>
            </a:br>
            <a:r>
              <a:rPr lang="pl-PL" sz="2800" dirty="0" smtClean="0">
                <a:solidFill>
                  <a:schemeClr val="tx2"/>
                </a:solidFill>
              </a:rPr>
              <a:t>Otoczenie: Wygląd Urzędu (3)</a:t>
            </a:r>
            <a:endParaRPr lang="pl-PL" sz="2800" dirty="0">
              <a:solidFill>
                <a:schemeClr val="tx2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14469" y="4179858"/>
            <a:ext cx="7558726" cy="2770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49" tIns="45725" rIns="91449" bIns="45725">
            <a:spAutoFit/>
          </a:bodyPr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 na terenie urzędu są w miejscu, w którym łatwo je zauważyć?</a:t>
            </a:r>
          </a:p>
        </p:txBody>
      </p:sp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966099"/>
              </p:ext>
            </p:extLst>
          </p:nvPr>
        </p:nvGraphicFramePr>
        <p:xfrm>
          <a:off x="614469" y="2142330"/>
          <a:ext cx="7705475" cy="2151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417858"/>
              </p:ext>
            </p:extLst>
          </p:nvPr>
        </p:nvGraphicFramePr>
        <p:xfrm>
          <a:off x="614469" y="4652595"/>
          <a:ext cx="7705475" cy="2151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614469" y="1756771"/>
            <a:ext cx="7990773" cy="304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18" tIns="45725" rIns="180018" bIns="45725"/>
          <a:lstStyle/>
          <a:p>
            <a:r>
              <a:rPr lang="pl-PL" sz="1200" b="1" dirty="0"/>
              <a:t>Czy </a:t>
            </a:r>
            <a:r>
              <a:rPr lang="pl-PL" sz="1200" b="1" u="sng" dirty="0"/>
              <a:t>karty informacyjne</a:t>
            </a:r>
            <a:r>
              <a:rPr lang="pl-PL" sz="1200" b="1" dirty="0"/>
              <a:t>, które są na terenie urzędu są </a:t>
            </a:r>
            <a:r>
              <a:rPr lang="pl-PL" sz="1200" b="1" dirty="0" smtClean="0"/>
              <a:t>uporządkowane?</a:t>
            </a:r>
            <a:endParaRPr lang="pl-PL" sz="1200" b="1" dirty="0"/>
          </a:p>
        </p:txBody>
      </p:sp>
    </p:spTree>
    <p:extLst>
      <p:ext uri="{BB962C8B-B14F-4D97-AF65-F5344CB8AC3E}">
        <p14:creationId xmlns:p14="http://schemas.microsoft.com/office/powerpoint/2010/main" val="32130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C">
  <a:themeElements>
    <a:clrScheme name="ARC">
      <a:dk1>
        <a:srgbClr val="808285"/>
      </a:dk1>
      <a:lt1>
        <a:srgbClr val="FFFFFF"/>
      </a:lt1>
      <a:dk2>
        <a:srgbClr val="F89728"/>
      </a:dk2>
      <a:lt2>
        <a:srgbClr val="FFFFFF"/>
      </a:lt2>
      <a:accent1>
        <a:srgbClr val="0070C0"/>
      </a:accent1>
      <a:accent2>
        <a:srgbClr val="F89728"/>
      </a:accent2>
      <a:accent3>
        <a:srgbClr val="808285"/>
      </a:accent3>
      <a:accent4>
        <a:srgbClr val="E34A21"/>
      </a:accent4>
      <a:accent5>
        <a:srgbClr val="477237"/>
      </a:accent5>
      <a:accent6>
        <a:srgbClr val="827364"/>
      </a:accent6>
      <a:hlink>
        <a:srgbClr val="00229F"/>
      </a:hlink>
      <a:folHlink>
        <a:srgbClr val="00229F"/>
      </a:folHlink>
    </a:clrScheme>
    <a:fontScheme name="ARC">
      <a:majorFont>
        <a:latin typeface="Arial Bold"/>
        <a:ea typeface=""/>
        <a:cs typeface=""/>
      </a:majorFont>
      <a:minorFont>
        <a:latin typeface="Arial Light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RC.potx" id="{B6432285-ECAB-4A57-AEC2-5431D4683B3D}" vid="{B8EFF4A2-3A65-4C9A-AAAC-73979D6A875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RC">
    <a:dk1>
      <a:srgbClr val="808285"/>
    </a:dk1>
    <a:lt1>
      <a:srgbClr val="FFFFFF"/>
    </a:lt1>
    <a:dk2>
      <a:srgbClr val="F89728"/>
    </a:dk2>
    <a:lt2>
      <a:srgbClr val="FFFFFF"/>
    </a:lt2>
    <a:accent1>
      <a:srgbClr val="0070C0"/>
    </a:accent1>
    <a:accent2>
      <a:srgbClr val="F89728"/>
    </a:accent2>
    <a:accent3>
      <a:srgbClr val="808285"/>
    </a:accent3>
    <a:accent4>
      <a:srgbClr val="E34A21"/>
    </a:accent4>
    <a:accent5>
      <a:srgbClr val="477237"/>
    </a:accent5>
    <a:accent6>
      <a:srgbClr val="827364"/>
    </a:accent6>
    <a:hlink>
      <a:srgbClr val="00229F"/>
    </a:hlink>
    <a:folHlink>
      <a:srgbClr val="00229F"/>
    </a:folHlink>
  </a:clrScheme>
  <a:fontScheme name="ARC">
    <a:majorFont>
      <a:latin typeface="Arial Bold"/>
      <a:ea typeface=""/>
      <a:cs typeface=""/>
    </a:majorFont>
    <a:minorFont>
      <a:latin typeface="Arial Light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RC">
    <a:dk1>
      <a:srgbClr val="808285"/>
    </a:dk1>
    <a:lt1>
      <a:srgbClr val="FFFFFF"/>
    </a:lt1>
    <a:dk2>
      <a:srgbClr val="F89728"/>
    </a:dk2>
    <a:lt2>
      <a:srgbClr val="FFFFFF"/>
    </a:lt2>
    <a:accent1>
      <a:srgbClr val="0070C0"/>
    </a:accent1>
    <a:accent2>
      <a:srgbClr val="F89728"/>
    </a:accent2>
    <a:accent3>
      <a:srgbClr val="808285"/>
    </a:accent3>
    <a:accent4>
      <a:srgbClr val="E34A21"/>
    </a:accent4>
    <a:accent5>
      <a:srgbClr val="477237"/>
    </a:accent5>
    <a:accent6>
      <a:srgbClr val="827364"/>
    </a:accent6>
    <a:hlink>
      <a:srgbClr val="00229F"/>
    </a:hlink>
    <a:folHlink>
      <a:srgbClr val="00229F"/>
    </a:folHlink>
  </a:clrScheme>
  <a:fontScheme name="ARC">
    <a:majorFont>
      <a:latin typeface="Arial Bold"/>
      <a:ea typeface=""/>
      <a:cs typeface=""/>
    </a:majorFont>
    <a:minorFont>
      <a:latin typeface="Arial Light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ARC">
    <a:dk1>
      <a:srgbClr val="808285"/>
    </a:dk1>
    <a:lt1>
      <a:srgbClr val="FFFFFF"/>
    </a:lt1>
    <a:dk2>
      <a:srgbClr val="F89728"/>
    </a:dk2>
    <a:lt2>
      <a:srgbClr val="FFFFFF"/>
    </a:lt2>
    <a:accent1>
      <a:srgbClr val="0070C0"/>
    </a:accent1>
    <a:accent2>
      <a:srgbClr val="F89728"/>
    </a:accent2>
    <a:accent3>
      <a:srgbClr val="808285"/>
    </a:accent3>
    <a:accent4>
      <a:srgbClr val="E34A21"/>
    </a:accent4>
    <a:accent5>
      <a:srgbClr val="477237"/>
    </a:accent5>
    <a:accent6>
      <a:srgbClr val="827364"/>
    </a:accent6>
    <a:hlink>
      <a:srgbClr val="00229F"/>
    </a:hlink>
    <a:folHlink>
      <a:srgbClr val="00229F"/>
    </a:folHlink>
  </a:clrScheme>
  <a:fontScheme name="ARC">
    <a:majorFont>
      <a:latin typeface="Arial Bold"/>
      <a:ea typeface=""/>
      <a:cs typeface=""/>
    </a:majorFont>
    <a:minorFont>
      <a:latin typeface="Arial Light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ARC">
    <a:dk1>
      <a:srgbClr val="808285"/>
    </a:dk1>
    <a:lt1>
      <a:srgbClr val="FFFFFF"/>
    </a:lt1>
    <a:dk2>
      <a:srgbClr val="F89728"/>
    </a:dk2>
    <a:lt2>
      <a:srgbClr val="FFFFFF"/>
    </a:lt2>
    <a:accent1>
      <a:srgbClr val="0070C0"/>
    </a:accent1>
    <a:accent2>
      <a:srgbClr val="F89728"/>
    </a:accent2>
    <a:accent3>
      <a:srgbClr val="808285"/>
    </a:accent3>
    <a:accent4>
      <a:srgbClr val="E34A21"/>
    </a:accent4>
    <a:accent5>
      <a:srgbClr val="477237"/>
    </a:accent5>
    <a:accent6>
      <a:srgbClr val="827364"/>
    </a:accent6>
    <a:hlink>
      <a:srgbClr val="00229F"/>
    </a:hlink>
    <a:folHlink>
      <a:srgbClr val="00229F"/>
    </a:folHlink>
  </a:clrScheme>
  <a:fontScheme name="ARC">
    <a:majorFont>
      <a:latin typeface="Arial Bold"/>
      <a:ea typeface=""/>
      <a:cs typeface=""/>
    </a:majorFont>
    <a:minorFont>
      <a:latin typeface="Arial Light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ARC</Template>
  <TotalTime>1357</TotalTime>
  <Words>1943</Words>
  <Application>Microsoft Office PowerPoint</Application>
  <PresentationFormat>Niestandardowy</PresentationFormat>
  <Paragraphs>346</Paragraphs>
  <Slides>31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2" baseType="lpstr">
      <vt:lpstr>ARC</vt:lpstr>
      <vt:lpstr>TAJEMNICZY KLIENT URZĄD DZIELNICY Śródmieście</vt:lpstr>
      <vt:lpstr>Spis treści</vt:lpstr>
      <vt:lpstr>Informacje o metodzie</vt:lpstr>
      <vt:lpstr>Wyniki badania</vt:lpstr>
      <vt:lpstr>Kryteria oceny</vt:lpstr>
      <vt:lpstr>Wyniki badania</vt:lpstr>
      <vt:lpstr>Urząd Dzielnicy Śródmieście Otoczenie: Wygląd Urzędu (1)</vt:lpstr>
      <vt:lpstr>Urząd Dzielnicy Śródmieście Otoczenie: Wygląd Urzędu (2)</vt:lpstr>
      <vt:lpstr>Urząd Dzielnicy Śródmieście Otoczenie: Wygląd Urzędu (3)</vt:lpstr>
      <vt:lpstr>Urząd Dzielnicy Śródmieście Otoczenie: Wygląd Urzędu (4)</vt:lpstr>
      <vt:lpstr>Urząd Dzielnicy Śródmieście Otoczenie: Wygląd Urzędu (5)</vt:lpstr>
      <vt:lpstr>Urząd Dzielnicy Śródmieście Otoczenie: Wygląd Urzędu (6)</vt:lpstr>
      <vt:lpstr>Urząd Dzielnicy Śródmieście Otoczenie: Wygląd Urzędu (7)</vt:lpstr>
      <vt:lpstr>Wyniki badania</vt:lpstr>
      <vt:lpstr>Urząd Dzielnicy Śródmieście Wygląd zewnętrzny urzędnika i jego stanowisko pracy</vt:lpstr>
      <vt:lpstr>Wyniki badania</vt:lpstr>
      <vt:lpstr>Urząd Dzielnicy Śródmieście Zachowanie urzędnika wobec interesanta (1)</vt:lpstr>
      <vt:lpstr>Urząd Dzielnicy Śródmieście Zachowanie urzędnika wobec interesanta (2)</vt:lpstr>
      <vt:lpstr>Wyniki badania</vt:lpstr>
      <vt:lpstr>Urząd Dzielnicy Śródmieście Urzędnik: Obsługa przedstawionej sprawy (1)</vt:lpstr>
      <vt:lpstr>Urząd Dzielnicy Śródmieście Urzędnik: Obsługa przedstawionej sprawy (2)</vt:lpstr>
      <vt:lpstr>Urząd Dzielnicy Śródmieście Urzędnik: Obsługa przedstawionej sprawy (3)</vt:lpstr>
      <vt:lpstr>Wyniki badania</vt:lpstr>
      <vt:lpstr>Urząd Dzielnicy Śródmieście Urzędnik: Sposób załatwienia przedstawionej sprawy (1)</vt:lpstr>
      <vt:lpstr>Urząd Dzielnicy Śródmieście Urzędnik: Sposób załatwienia przedstawionej sprawy 2014, 2013 (2)</vt:lpstr>
      <vt:lpstr>Urząd Dzielnicy Śródmieście Urzędnik: Sposób załatwienia przedstawionej sprawy 2015 (3)</vt:lpstr>
      <vt:lpstr>Urząd Dzielnicy Śródmieście Urzędnik: Sposób załatwienia przedstawionej sprawy (3)</vt:lpstr>
      <vt:lpstr>Urząd Dzielnicy Śródmieście Urzędnik: Sposób załatwiania przedstawionej sprawy (4)</vt:lpstr>
      <vt:lpstr>Urząd Dzielnicy Śródmieście Urzędnik: Sposób załatwienia przedstawionej sprawy (5)</vt:lpstr>
      <vt:lpstr>Urząd Dzielnicy Śródmieście Urzędnik: Sposób załatwienia przedstawionej sprawy (6)</vt:lpstr>
      <vt:lpstr>Prezentacja programu PowerPoint</vt:lpstr>
    </vt:vector>
  </TitlesOfParts>
  <Company>Centrum Edukacji Nowoczesnej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ARC</dc:creator>
  <cp:keywords>ARC;Rynek;Opinia</cp:keywords>
  <cp:lastModifiedBy>Stempniak Dorota</cp:lastModifiedBy>
  <cp:revision>193</cp:revision>
  <dcterms:created xsi:type="dcterms:W3CDTF">2013-09-17T08:07:59Z</dcterms:created>
  <dcterms:modified xsi:type="dcterms:W3CDTF">2016-01-27T13:48:20Z</dcterms:modified>
</cp:coreProperties>
</file>