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theme/themeOverride1.xml" ContentType="application/vnd.openxmlformats-officedocument.themeOverride+xml"/>
  <Override PartName="/ppt/charts/chart35.xml" ContentType="application/vnd.openxmlformats-officedocument.drawingml.chart+xml"/>
  <Override PartName="/ppt/theme/themeOverride2.xml" ContentType="application/vnd.openxmlformats-officedocument.themeOverride+xml"/>
  <Override PartName="/ppt/charts/chart36.xml" ContentType="application/vnd.openxmlformats-officedocument.drawingml.chart+xml"/>
  <Override PartName="/ppt/theme/themeOverride3.xml" ContentType="application/vnd.openxmlformats-officedocument.themeOverride+xml"/>
  <Override PartName="/ppt/charts/chart37.xml" ContentType="application/vnd.openxmlformats-officedocument.drawingml.chart+xml"/>
  <Override PartName="/ppt/theme/themeOverride4.xml" ContentType="application/vnd.openxmlformats-officedocument.themeOverride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3"/>
  </p:notesMasterIdLst>
  <p:sldIdLst>
    <p:sldId id="288" r:id="rId2"/>
    <p:sldId id="318" r:id="rId3"/>
    <p:sldId id="322" r:id="rId4"/>
    <p:sldId id="290" r:id="rId5"/>
    <p:sldId id="32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24" r:id="rId27"/>
    <p:sldId id="309" r:id="rId28"/>
    <p:sldId id="311" r:id="rId29"/>
    <p:sldId id="314" r:id="rId30"/>
    <p:sldId id="315" r:id="rId31"/>
    <p:sldId id="320" r:id="rId32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00"/>
    <a:srgbClr val="808285"/>
    <a:srgbClr val="FFFFFF"/>
    <a:srgbClr val="D1D3D4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5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-1080" y="-150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4.xlsx"/><Relationship Id="rId1" Type="http://schemas.openxmlformats.org/officeDocument/2006/relationships/themeOverride" Target="../theme/themeOverride1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5.xlsx"/><Relationship Id="rId1" Type="http://schemas.openxmlformats.org/officeDocument/2006/relationships/themeOverride" Target="../theme/themeOverride2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6.xlsx"/><Relationship Id="rId1" Type="http://schemas.openxmlformats.org/officeDocument/2006/relationships/themeOverride" Target="../theme/themeOverride3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7.xlsx"/><Relationship Id="rId1" Type="http://schemas.openxmlformats.org/officeDocument/2006/relationships/themeOverride" Target="../theme/themeOverride4.xm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511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###0.0">
                  <c:v>3.8</c:v>
                </c:pt>
                <c:pt idx="2" formatCode="###0.0">
                  <c:v>1.7000000000000002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5.85</c:v>
                </c:pt>
                <c:pt idx="2" formatCode="0.0">
                  <c:v>3.38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15.450000000000003</c:v>
                </c:pt>
                <c:pt idx="2" formatCode="0.0">
                  <c:v>6.3809523809523814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4372352"/>
        <c:axId val="4373888"/>
      </c:barChart>
      <c:catAx>
        <c:axId val="43723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4373888"/>
        <c:crosses val="autoZero"/>
        <c:auto val="1"/>
        <c:lblAlgn val="ctr"/>
        <c:lblOffset val="100"/>
        <c:noMultiLvlLbl val="0"/>
      </c:catAx>
      <c:valAx>
        <c:axId val="4373888"/>
        <c:scaling>
          <c:orientation val="minMax"/>
          <c:max val="15"/>
          <c:min val="0"/>
        </c:scaling>
        <c:delete val="1"/>
        <c:axPos val="l"/>
        <c:numFmt formatCode="###0.0" sourceLinked="1"/>
        <c:majorTickMark val="out"/>
        <c:minorTickMark val="none"/>
        <c:tickLblPos val="none"/>
        <c:crossAx val="4372352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29045562349207521"/>
          <c:y val="0.108900703138398"/>
          <c:w val="0.44578959658006817"/>
          <c:h val="0.47392385525638808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9860830846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3586560"/>
        <c:axId val="33596544"/>
      </c:barChart>
      <c:catAx>
        <c:axId val="335865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59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965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58656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3813248"/>
        <c:axId val="33814784"/>
      </c:barChart>
      <c:catAx>
        <c:axId val="33813248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3814784"/>
        <c:crosses val="autoZero"/>
        <c:auto val="1"/>
        <c:lblAlgn val="ctr"/>
        <c:lblOffset val="100"/>
        <c:noMultiLvlLbl val="0"/>
      </c:catAx>
      <c:valAx>
        <c:axId val="3381478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38132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W kieszonkach, na stojakach</c:v>
                </c:pt>
                <c:pt idx="3">
                  <c:v>Na stolikach</c:v>
                </c:pt>
                <c:pt idx="4">
                  <c:v>Poza okienkiem PI/ stanowiskiem WOM/ delegatury BAiSO</c:v>
                </c:pt>
                <c:pt idx="5">
                  <c:v>W innym miejscu </c:v>
                </c:pt>
                <c:pt idx="6">
                  <c:v>Nie ma/brak wzorów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0.1</c:v>
                </c:pt>
                <c:pt idx="5">
                  <c:v>0</c:v>
                </c:pt>
                <c:pt idx="6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W kieszonkach, na stojakach</c:v>
                </c:pt>
                <c:pt idx="3">
                  <c:v>Na stolikach</c:v>
                </c:pt>
                <c:pt idx="4">
                  <c:v>Poza okienkiem PI/ stanowiskiem WOM/ delegatury BAiSO</c:v>
                </c:pt>
                <c:pt idx="5">
                  <c:v>W innym miejscu </c:v>
                </c:pt>
                <c:pt idx="6">
                  <c:v>Nie ma/brak wzorów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0.95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</c:v>
                </c:pt>
                <c:pt idx="5">
                  <c:v>0</c:v>
                </c:pt>
                <c:pt idx="6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W kieszonkach, na stojakach</c:v>
                </c:pt>
                <c:pt idx="3">
                  <c:v>Na stolikach</c:v>
                </c:pt>
                <c:pt idx="4">
                  <c:v>Poza okienkiem PI/ stanowiskiem WOM/ delegatury BAiSO</c:v>
                </c:pt>
                <c:pt idx="5">
                  <c:v>W innym miejscu </c:v>
                </c:pt>
                <c:pt idx="6">
                  <c:v>Nie ma/brak wzorów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0.8</c:v>
                </c:pt>
                <c:pt idx="1">
                  <c:v>0.2</c:v>
                </c:pt>
                <c:pt idx="2">
                  <c:v>0.05</c:v>
                </c:pt>
                <c:pt idx="3">
                  <c:v>0</c:v>
                </c:pt>
                <c:pt idx="4">
                  <c:v>0.2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584448"/>
        <c:axId val="34585984"/>
      </c:barChart>
      <c:catAx>
        <c:axId val="34584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58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58598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58444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08925318761385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0.4</c:v>
                </c:pt>
                <c:pt idx="1">
                  <c:v>0.6</c:v>
                </c:pt>
                <c:pt idx="2">
                  <c:v>0.55000000000000004</c:v>
                </c:pt>
                <c:pt idx="4">
                  <c:v>1</c:v>
                </c:pt>
                <c:pt idx="5">
                  <c:v>0.95</c:v>
                </c:pt>
                <c:pt idx="6">
                  <c:v>0.55000000000000004</c:v>
                </c:pt>
                <c:pt idx="8">
                  <c:v>1</c:v>
                </c:pt>
                <c:pt idx="9">
                  <c:v>0.95</c:v>
                </c:pt>
                <c:pt idx="10">
                  <c:v>0.95</c:v>
                </c:pt>
                <c:pt idx="12">
                  <c:v>1</c:v>
                </c:pt>
                <c:pt idx="13">
                  <c:v>0.95</c:v>
                </c:pt>
                <c:pt idx="14">
                  <c:v>1</c:v>
                </c:pt>
                <c:pt idx="16">
                  <c:v>0.15</c:v>
                </c:pt>
                <c:pt idx="18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0.6</c:v>
                </c:pt>
                <c:pt idx="1">
                  <c:v>0.4</c:v>
                </c:pt>
                <c:pt idx="2">
                  <c:v>0.45</c:v>
                </c:pt>
                <c:pt idx="5">
                  <c:v>0.05</c:v>
                </c:pt>
                <c:pt idx="6">
                  <c:v>0.45</c:v>
                </c:pt>
                <c:pt idx="9">
                  <c:v>0.05</c:v>
                </c:pt>
                <c:pt idx="10">
                  <c:v>0.05</c:v>
                </c:pt>
                <c:pt idx="13">
                  <c:v>0.05</c:v>
                </c:pt>
                <c:pt idx="16">
                  <c:v>0.85</c:v>
                </c:pt>
                <c:pt idx="17">
                  <c:v>1</c:v>
                </c:pt>
                <c:pt idx="18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309632"/>
        <c:axId val="34311168"/>
      </c:barChart>
      <c:catAx>
        <c:axId val="3430963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34311168"/>
        <c:crosses val="autoZero"/>
        <c:auto val="1"/>
        <c:lblAlgn val="ctr"/>
        <c:lblOffset val="100"/>
        <c:noMultiLvlLbl val="0"/>
      </c:catAx>
      <c:valAx>
        <c:axId val="343111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30963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09E-2"/>
          <c:y val="0.93624772313296856"/>
          <c:w val="0.86278195488721798"/>
          <c:h val="6.557377049180331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4567552334943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1</c:v>
                </c:pt>
                <c:pt idx="1">
                  <c:v>0.86000000000000032</c:v>
                </c:pt>
                <c:pt idx="2">
                  <c:v>0.90476190476190443</c:v>
                </c:pt>
                <c:pt idx="4">
                  <c:v>1</c:v>
                </c:pt>
                <c:pt idx="5">
                  <c:v>0.9600000000000003</c:v>
                </c:pt>
                <c:pt idx="6">
                  <c:v>0.90476190476190443</c:v>
                </c:pt>
                <c:pt idx="9">
                  <c:v>0.05</c:v>
                </c:pt>
                <c:pt idx="10">
                  <c:v>9.5238095238095247E-2</c:v>
                </c:pt>
                <c:pt idx="12">
                  <c:v>0.85000000000000031</c:v>
                </c:pt>
                <c:pt idx="13">
                  <c:v>0.9600000000000003</c:v>
                </c:pt>
                <c:pt idx="14">
                  <c:v>0.85714285714285743</c:v>
                </c:pt>
                <c:pt idx="16">
                  <c:v>0.8</c:v>
                </c:pt>
                <c:pt idx="17">
                  <c:v>0.64000000000000035</c:v>
                </c:pt>
                <c:pt idx="18">
                  <c:v>0.7100000000000003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1">
                  <c:v>9.0000000000000024E-2</c:v>
                </c:pt>
                <c:pt idx="2">
                  <c:v>4.7619047619047623E-2</c:v>
                </c:pt>
                <c:pt idx="6">
                  <c:v>4.7619047619047623E-2</c:v>
                </c:pt>
                <c:pt idx="8">
                  <c:v>0.95000000000000029</c:v>
                </c:pt>
                <c:pt idx="9">
                  <c:v>0.91</c:v>
                </c:pt>
                <c:pt idx="10">
                  <c:v>0.85714285714285743</c:v>
                </c:pt>
                <c:pt idx="12">
                  <c:v>0.1</c:v>
                </c:pt>
                <c:pt idx="14">
                  <c:v>4.7619047619047623E-2</c:v>
                </c:pt>
                <c:pt idx="16">
                  <c:v>0.15000000000000008</c:v>
                </c:pt>
                <c:pt idx="17">
                  <c:v>0.32000000000000017</c:v>
                </c:pt>
                <c:pt idx="18">
                  <c:v>0.29000000000000015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Lbls>
            <c:dLbl>
              <c:idx val="11"/>
              <c:layout>
                <c:manualLayout>
                  <c:x val="-0.15445287862823201"/>
                  <c:y val="5.23906458671288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1">
                  <c:v>4.5000000000000012E-2</c:v>
                </c:pt>
                <c:pt idx="2">
                  <c:v>4.7619047619047623E-2</c:v>
                </c:pt>
                <c:pt idx="5">
                  <c:v>0.05</c:v>
                </c:pt>
                <c:pt idx="6">
                  <c:v>4.7619047619047623E-2</c:v>
                </c:pt>
                <c:pt idx="8">
                  <c:v>0.05</c:v>
                </c:pt>
                <c:pt idx="9">
                  <c:v>0.05</c:v>
                </c:pt>
                <c:pt idx="10">
                  <c:v>4.7619047619047623E-2</c:v>
                </c:pt>
                <c:pt idx="12">
                  <c:v>0.05</c:v>
                </c:pt>
                <c:pt idx="13">
                  <c:v>0.05</c:v>
                </c:pt>
                <c:pt idx="14">
                  <c:v>9.5238095238095247E-2</c:v>
                </c:pt>
                <c:pt idx="16">
                  <c:v>0.05</c:v>
                </c:pt>
                <c:pt idx="17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048960"/>
        <c:axId val="5063040"/>
      </c:barChart>
      <c:catAx>
        <c:axId val="504896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5063040"/>
        <c:crosses val="autoZero"/>
        <c:auto val="1"/>
        <c:lblAlgn val="ctr"/>
        <c:lblOffset val="100"/>
        <c:noMultiLvlLbl val="0"/>
      </c:catAx>
      <c:valAx>
        <c:axId val="50630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504896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85E-2"/>
          <c:y val="0.94209541062802105"/>
          <c:w val="0.84773526228702545"/>
          <c:h val="3.7453703703703739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597E-3"/>
          <c:w val="1"/>
          <c:h val="0.56969696969697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</c:v>
                </c:pt>
                <c:pt idx="1">
                  <c:v>2014 (N=x)</c:v>
                </c:pt>
                <c:pt idx="2">
                  <c:v>2013 (N=15)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0.81</c:v>
                </c:pt>
                <c:pt idx="1">
                  <c:v>0.87000000000000011</c:v>
                </c:pt>
                <c:pt idx="2">
                  <c:v>0.8666666666666667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4"/>
              <c:layout>
                <c:manualLayout>
                  <c:x val="-7.3625749872584065E-2"/>
                  <c:y val="-0.369475623598564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</c:v>
                </c:pt>
                <c:pt idx="1">
                  <c:v>2014 (N=x)</c:v>
                </c:pt>
                <c:pt idx="2">
                  <c:v>2013 (N=15)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7.0000000000000021E-2</c:v>
                </c:pt>
                <c:pt idx="2">
                  <c:v>6.666666666666668E-2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</c:v>
                </c:pt>
                <c:pt idx="1">
                  <c:v>2014 (N=x)</c:v>
                </c:pt>
                <c:pt idx="2">
                  <c:v>2013 (N=15)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0.19</c:v>
                </c:pt>
                <c:pt idx="1">
                  <c:v>7.0000000000000021E-2</c:v>
                </c:pt>
                <c:pt idx="2">
                  <c:v>6.666666666666668E-2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5243520"/>
        <c:axId val="35245056"/>
      </c:barChart>
      <c:catAx>
        <c:axId val="3524352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35245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2450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24352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596E-3"/>
          <c:y val="0.58181818181818157"/>
          <c:w val="0.97693574958813945"/>
          <c:h val="0.29090909090909123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5324672"/>
        <c:axId val="35326208"/>
      </c:barChart>
      <c:catAx>
        <c:axId val="3532467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5326208"/>
        <c:crosses val="autoZero"/>
        <c:auto val="1"/>
        <c:lblAlgn val="ctr"/>
        <c:lblOffset val="100"/>
        <c:noMultiLvlLbl val="0"/>
      </c:catAx>
      <c:valAx>
        <c:axId val="3532620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53246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  <c:pt idx="4">
                  <c:v>Tak, przywitał, ale użył innych słów, a powitanie nie było uprzejme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0.95000000000000007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  <c:pt idx="4">
                  <c:v>Tak, przywitał, ale użył innych słów, a powitanie nie było uprzejme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0.77000000000000013</c:v>
                </c:pt>
                <c:pt idx="1">
                  <c:v>0.05</c:v>
                </c:pt>
                <c:pt idx="2">
                  <c:v>0</c:v>
                </c:pt>
                <c:pt idx="3">
                  <c:v>0.14000000000000001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  <c:pt idx="4">
                  <c:v>Tak, przywitał, ale użył innych słów, a powitanie nie było uprzejme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0.71428571428571441</c:v>
                </c:pt>
                <c:pt idx="1">
                  <c:v>0.19047619047619052</c:v>
                </c:pt>
                <c:pt idx="2">
                  <c:v>4.7619047619047623E-2</c:v>
                </c:pt>
                <c:pt idx="3">
                  <c:v>4.7619047619047623E-2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5403648"/>
        <c:axId val="35405184"/>
      </c:barChart>
      <c:catAx>
        <c:axId val="35403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540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4051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40364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"/>
          <c:y val="1.6412992311313299E-2"/>
          <c:w val="0.81374722838137659"/>
          <c:h val="0.73003747270662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0.85</c:v>
                </c:pt>
                <c:pt idx="1">
                  <c:v>0.9</c:v>
                </c:pt>
                <c:pt idx="2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0.15</c:v>
                </c:pt>
                <c:pt idx="1">
                  <c:v>0.1</c:v>
                </c:pt>
                <c:pt idx="2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inaczej**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4213888"/>
        <c:axId val="34338688"/>
      </c:barChart>
      <c:catAx>
        <c:axId val="342138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33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386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4213888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398E-3"/>
          <c:y val="0.74515793588949142"/>
          <c:w val="0.84452303292310371"/>
          <c:h val="0.23531051283619711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"/>
          <c:y val="1.6412992311313299E-2"/>
          <c:w val="0.81374722838137659"/>
          <c:h val="0.657254216804881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(N=22*)</c:v>
                </c:pt>
                <c:pt idx="2">
                  <c:v>2013 (N=21*)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0.91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(N=22*)</c:v>
                </c:pt>
                <c:pt idx="2">
                  <c:v>2013 (N=21*)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(N=22*)</c:v>
                </c:pt>
                <c:pt idx="2">
                  <c:v>2013 (N=21*)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9.0000000000000011E-2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2015 (N=20)</c:v>
                </c:pt>
                <c:pt idx="1">
                  <c:v>2014 (N=22*)</c:v>
                </c:pt>
                <c:pt idx="2">
                  <c:v>2013 (N=21*)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5653120"/>
        <c:axId val="35654656"/>
      </c:barChart>
      <c:catAx>
        <c:axId val="356531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565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65465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653120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501"/>
          <c:w val="1"/>
          <c:h val="0.27187829378586653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WOM/PI/ delegatur BAiSO jest widoczne/czytelne?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WOM/PI/ delegatur BAiSO jest widoczne/czytelne?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WOM/PI/ delegatur BAiSO jest widoczne/czytelne?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627136"/>
        <c:axId val="33641216"/>
      </c:barChart>
      <c:catAx>
        <c:axId val="336271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64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4121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6271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4567552334943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0.95000000000000029</c:v>
                </c:pt>
                <c:pt idx="1">
                  <c:v>0.86000000000000032</c:v>
                </c:pt>
                <c:pt idx="2">
                  <c:v>0.90476190476190443</c:v>
                </c:pt>
                <c:pt idx="4">
                  <c:v>0.95000000000000029</c:v>
                </c:pt>
                <c:pt idx="5">
                  <c:v>0.91</c:v>
                </c:pt>
                <c:pt idx="6">
                  <c:v>0.95238095238095244</c:v>
                </c:pt>
                <c:pt idx="13">
                  <c:v>0.05</c:v>
                </c:pt>
                <c:pt idx="17">
                  <c:v>9.0000000000000024E-2</c:v>
                </c:pt>
                <c:pt idx="18">
                  <c:v>4.7619047619047623E-2</c:v>
                </c:pt>
                <c:pt idx="20">
                  <c:v>1</c:v>
                </c:pt>
                <c:pt idx="21">
                  <c:v>0.82000000000000028</c:v>
                </c:pt>
                <c:pt idx="22">
                  <c:v>0.95238095238095244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0">
                  <c:v>0.05</c:v>
                </c:pt>
                <c:pt idx="1">
                  <c:v>0.14000000000000001</c:v>
                </c:pt>
                <c:pt idx="2">
                  <c:v>9.5238095238095247E-2</c:v>
                </c:pt>
                <c:pt idx="4">
                  <c:v>0.05</c:v>
                </c:pt>
                <c:pt idx="5">
                  <c:v>9.0000000000000024E-2</c:v>
                </c:pt>
                <c:pt idx="6">
                  <c:v>4.7619047619047623E-2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0.95000000000000029</c:v>
                </c:pt>
                <c:pt idx="14">
                  <c:v>1</c:v>
                </c:pt>
                <c:pt idx="16">
                  <c:v>1</c:v>
                </c:pt>
                <c:pt idx="17">
                  <c:v>0.91</c:v>
                </c:pt>
                <c:pt idx="18">
                  <c:v>0.95238095238095244</c:v>
                </c:pt>
                <c:pt idx="21">
                  <c:v>0.18000000000000008</c:v>
                </c:pt>
                <c:pt idx="22">
                  <c:v>4.7619047619047623E-2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Lbls>
            <c:dLbl>
              <c:idx val="11"/>
              <c:layout>
                <c:manualLayout>
                  <c:x val="-0.15445287862823201"/>
                  <c:y val="5.23906458671288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5746176"/>
        <c:axId val="35747712"/>
      </c:barChart>
      <c:catAx>
        <c:axId val="3574617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35747712"/>
        <c:crosses val="autoZero"/>
        <c:auto val="1"/>
        <c:lblAlgn val="ctr"/>
        <c:lblOffset val="100"/>
        <c:noMultiLvlLbl val="0"/>
      </c:catAx>
      <c:valAx>
        <c:axId val="357477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74617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09E-2"/>
          <c:y val="0.9625462962962964"/>
          <c:w val="0.84773526228702545"/>
          <c:h val="3.7453703703703739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0465482342808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0.5</c:v>
                </c:pt>
                <c:pt idx="1">
                  <c:v>0.41000000000000014</c:v>
                </c:pt>
                <c:pt idx="2">
                  <c:v>0.57142857142857195</c:v>
                </c:pt>
                <c:pt idx="4">
                  <c:v>1</c:v>
                </c:pt>
                <c:pt idx="5">
                  <c:v>0.95000000000000029</c:v>
                </c:pt>
                <c:pt idx="6">
                  <c:v>0.5</c:v>
                </c:pt>
                <c:pt idx="8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0.5</c:v>
                </c:pt>
                <c:pt idx="1">
                  <c:v>0.59</c:v>
                </c:pt>
                <c:pt idx="2">
                  <c:v>0.42857142857142855</c:v>
                </c:pt>
                <c:pt idx="5">
                  <c:v>0.05</c:v>
                </c:pt>
                <c:pt idx="6">
                  <c:v>0.5</c:v>
                </c:pt>
                <c:pt idx="8">
                  <c:v>0.95000000000000029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745344"/>
        <c:axId val="34784000"/>
      </c:barChart>
      <c:catAx>
        <c:axId val="3474534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34784000"/>
        <c:crosses val="autoZero"/>
        <c:auto val="1"/>
        <c:lblAlgn val="ctr"/>
        <c:lblOffset val="100"/>
        <c:noMultiLvlLbl val="0"/>
      </c:catAx>
      <c:valAx>
        <c:axId val="347840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74534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4984E-2"/>
          <c:y val="0.92442850990525327"/>
          <c:w val="0.84773526228702545"/>
          <c:h val="6.4972512165224219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5148160"/>
        <c:axId val="35149696"/>
      </c:barChart>
      <c:catAx>
        <c:axId val="35148160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5149696"/>
        <c:crosses val="autoZero"/>
        <c:auto val="1"/>
        <c:lblAlgn val="ctr"/>
        <c:lblOffset val="100"/>
        <c:noMultiLvlLbl val="0"/>
      </c:catAx>
      <c:valAx>
        <c:axId val="3514969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51481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0.25</c:v>
                </c:pt>
                <c:pt idx="1">
                  <c:v>0.25</c:v>
                </c:pt>
                <c:pt idx="2">
                  <c:v>0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0.41000000000000003</c:v>
                </c:pt>
                <c:pt idx="1">
                  <c:v>0.27</c:v>
                </c:pt>
                <c:pt idx="2">
                  <c:v>0.05</c:v>
                </c:pt>
                <c:pt idx="3">
                  <c:v>9.0000000000000011E-2</c:v>
                </c:pt>
                <c:pt idx="4">
                  <c:v>0.18000000000000002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0.61904761904761918</c:v>
                </c:pt>
                <c:pt idx="1">
                  <c:v>0.19047619047619052</c:v>
                </c:pt>
                <c:pt idx="2">
                  <c:v>0</c:v>
                </c:pt>
                <c:pt idx="3">
                  <c:v>0.19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5183232"/>
        <c:axId val="35795328"/>
      </c:barChart>
      <c:catAx>
        <c:axId val="35183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579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7953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518323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97E-2"/>
          <c:y val="5.9422750424448473E-2"/>
          <c:w val="0.586921156790566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2015 (N=6***)</c:v>
                </c:pt>
                <c:pt idx="1">
                  <c:v>2014 (N=22*)</c:v>
                </c:pt>
                <c:pt idx="2">
                  <c:v>2013 (N=21*)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1">
                  <c:v>0.05</c:v>
                </c:pt>
                <c:pt idx="2">
                  <c:v>4.7619047619047616E-2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2015 (N=6***)</c:v>
                </c:pt>
                <c:pt idx="1">
                  <c:v>2014 (N=22*)</c:v>
                </c:pt>
                <c:pt idx="2">
                  <c:v>2013 (N=21*)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0.83333333333333348</c:v>
                </c:pt>
                <c:pt idx="1">
                  <c:v>0.77</c:v>
                </c:pt>
                <c:pt idx="2">
                  <c:v>0.66666666666666674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09E-2"/>
                  <c:y val="-1.71343918389272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644763556643934E-3"/>
                  <c:y val="-2.06998480615144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2015 (N=6***)</c:v>
                </c:pt>
                <c:pt idx="1">
                  <c:v>2014 (N=22*)</c:v>
                </c:pt>
                <c:pt idx="2">
                  <c:v>2013 (N=21*)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0.16666666666666663</c:v>
                </c:pt>
                <c:pt idx="1">
                  <c:v>0.18</c:v>
                </c:pt>
                <c:pt idx="2">
                  <c:v>0.28571428571428575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47423488"/>
        <c:axId val="47425024"/>
      </c:barChart>
      <c:catAx>
        <c:axId val="474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4742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4250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7423488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6422912"/>
        <c:axId val="96432896"/>
      </c:barChart>
      <c:catAx>
        <c:axId val="9642291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96432896"/>
        <c:crosses val="autoZero"/>
        <c:auto val="1"/>
        <c:lblAlgn val="ctr"/>
        <c:lblOffset val="100"/>
        <c:noMultiLvlLbl val="0"/>
      </c:catAx>
      <c:valAx>
        <c:axId val="9643289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64229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6"/>
                <c:pt idx="0">
                  <c:v>0.95000000000000007</c:v>
                </c:pt>
                <c:pt idx="1">
                  <c:v>0</c:v>
                </c:pt>
                <c:pt idx="2">
                  <c:v>0</c:v>
                </c:pt>
                <c:pt idx="3">
                  <c:v>0.15000000000000002</c:v>
                </c:pt>
                <c:pt idx="4">
                  <c:v>0.05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6"/>
                <c:pt idx="0">
                  <c:v>0.85000000000000009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(N=21)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6"/>
                <c:pt idx="0">
                  <c:v>0.76190476190476186</c:v>
                </c:pt>
                <c:pt idx="1">
                  <c:v>0.19047619047619052</c:v>
                </c:pt>
                <c:pt idx="2">
                  <c:v>4.7619047619047623E-2</c:v>
                </c:pt>
                <c:pt idx="3">
                  <c:v>4.7619047619047623E-2</c:v>
                </c:pt>
                <c:pt idx="4">
                  <c:v>4.7619047619047623E-2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6571776"/>
        <c:axId val="96573312"/>
      </c:barChart>
      <c:catAx>
        <c:axId val="96571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57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5733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65717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-9.1134259259259512E-2"/>
                  <c:y val="0"/>
                </c:manualLayout>
              </c:layout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2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</c:v>
                </c:pt>
                <c:pt idx="3">
                  <c:v>0.75000000000000011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</c:v>
                </c:pt>
                <c:pt idx="1">
                  <c:v>9.0000000000000011E-2</c:v>
                </c:pt>
                <c:pt idx="2">
                  <c:v>9.0000000000000011E-2</c:v>
                </c:pt>
                <c:pt idx="3">
                  <c:v>0.82000000000000006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  <c:pt idx="4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</c:v>
                </c:pt>
                <c:pt idx="1">
                  <c:v>0.1</c:v>
                </c:pt>
                <c:pt idx="2">
                  <c:v>0</c:v>
                </c:pt>
                <c:pt idx="3">
                  <c:v>0.70000000000000007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6957952"/>
        <c:axId val="96959488"/>
      </c:barChart>
      <c:catAx>
        <c:axId val="96957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959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594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69579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5749248"/>
        <c:axId val="96978816"/>
      </c:barChart>
      <c:catAx>
        <c:axId val="35749248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96978816"/>
        <c:crosses val="autoZero"/>
        <c:auto val="1"/>
        <c:lblAlgn val="ctr"/>
        <c:lblOffset val="100"/>
        <c:noMultiLvlLbl val="0"/>
      </c:catAx>
      <c:valAx>
        <c:axId val="9697881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357492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  <c:pt idx="5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0.45</c:v>
                </c:pt>
                <c:pt idx="1">
                  <c:v>0.55000000000000004</c:v>
                </c:pt>
                <c:pt idx="2">
                  <c:v>0.45</c:v>
                </c:pt>
                <c:pt idx="3">
                  <c:v>0.45</c:v>
                </c:pt>
                <c:pt idx="4">
                  <c:v>0.25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  <c:pt idx="5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0.8</c:v>
                </c:pt>
                <c:pt idx="1">
                  <c:v>0.60000000000000009</c:v>
                </c:pt>
                <c:pt idx="2">
                  <c:v>0.85000000000000009</c:v>
                </c:pt>
                <c:pt idx="3">
                  <c:v>0.55000000000000004</c:v>
                </c:pt>
                <c:pt idx="4">
                  <c:v>0.15000000000000002</c:v>
                </c:pt>
                <c:pt idx="5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  <c:pt idx="5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0.80952380952380965</c:v>
                </c:pt>
                <c:pt idx="1">
                  <c:v>0.42857142857142855</c:v>
                </c:pt>
                <c:pt idx="2">
                  <c:v>0.80952380952380965</c:v>
                </c:pt>
                <c:pt idx="3">
                  <c:v>0.57142857142857162</c:v>
                </c:pt>
                <c:pt idx="4">
                  <c:v>9.5238095238095247E-2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8801152"/>
        <c:axId val="98802688"/>
      </c:barChart>
      <c:catAx>
        <c:axId val="98801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80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8026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88011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3695232"/>
        <c:axId val="33696768"/>
      </c:barChart>
      <c:catAx>
        <c:axId val="3369523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3696768"/>
        <c:crosses val="autoZero"/>
        <c:auto val="1"/>
        <c:lblAlgn val="ctr"/>
        <c:lblOffset val="100"/>
        <c:noMultiLvlLbl val="0"/>
      </c:catAx>
      <c:valAx>
        <c:axId val="3369676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36952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9E-3"/>
          <c:y val="9.0163934426229497E-2"/>
          <c:w val="0.94925028835063396"/>
          <c:h val="0.91803278688524326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bg2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8085888"/>
        <c:axId val="98091776"/>
      </c:barChart>
      <c:catAx>
        <c:axId val="980858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98091776"/>
        <c:crosses val="autoZero"/>
        <c:auto val="1"/>
        <c:lblAlgn val="ctr"/>
        <c:lblOffset val="100"/>
        <c:noMultiLvlLbl val="0"/>
      </c:catAx>
      <c:valAx>
        <c:axId val="9809177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80858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35"/>
          <c:y val="7.2600468758932099E-2"/>
          <c:w val="0.71113053531118553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9109120"/>
        <c:axId val="99110912"/>
      </c:barChart>
      <c:catAx>
        <c:axId val="99109120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99110912"/>
        <c:crosses val="autoZero"/>
        <c:auto val="1"/>
        <c:lblAlgn val="ctr"/>
        <c:lblOffset val="100"/>
        <c:noMultiLvlLbl val="0"/>
      </c:catAx>
      <c:valAx>
        <c:axId val="991109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91091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  <c:pt idx="5">
                  <c:v>Nie dotyczy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  <c:pt idx="5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0.23</c:v>
                </c:pt>
                <c:pt idx="1">
                  <c:v>0.23</c:v>
                </c:pt>
                <c:pt idx="2">
                  <c:v>0.09</c:v>
                </c:pt>
                <c:pt idx="3">
                  <c:v>0</c:v>
                </c:pt>
                <c:pt idx="4">
                  <c:v>0.41</c:v>
                </c:pt>
                <c:pt idx="5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  <c:pt idx="5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0.15</c:v>
                </c:pt>
                <c:pt idx="1">
                  <c:v>0.2</c:v>
                </c:pt>
                <c:pt idx="2">
                  <c:v>0.05</c:v>
                </c:pt>
                <c:pt idx="3">
                  <c:v>0.05</c:v>
                </c:pt>
                <c:pt idx="4">
                  <c:v>0.55000000000000004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9250176"/>
        <c:axId val="99251712"/>
      </c:barChart>
      <c:catAx>
        <c:axId val="99250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251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51712"/>
        <c:scaling>
          <c:orientation val="minMax"/>
          <c:max val="1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992501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0.41</c:v>
                </c:pt>
                <c:pt idx="1">
                  <c:v>0.14000000000000001</c:v>
                </c:pt>
                <c:pt idx="2">
                  <c:v>0.05</c:v>
                </c:pt>
                <c:pt idx="3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0.77777777777777779</c:v>
                </c:pt>
                <c:pt idx="1">
                  <c:v>0.05</c:v>
                </c:pt>
                <c:pt idx="2">
                  <c:v>0.16666666666666666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9197696"/>
        <c:axId val="99199232"/>
      </c:barChart>
      <c:catAx>
        <c:axId val="99197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19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199232"/>
        <c:scaling>
          <c:orientation val="minMax"/>
          <c:max val="1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991976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534025374855819E-3"/>
          <c:y val="9.0163934426229497E-2"/>
          <c:w val="0.94925028835063396"/>
          <c:h val="0.91803278688524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 (N=11)</c:v>
                </c:pt>
              </c:strCache>
            </c:strRef>
          </c:tx>
          <c:spPr>
            <a:solidFill>
              <a:srgbClr val="F89728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9366784"/>
        <c:axId val="99373824"/>
      </c:barChart>
      <c:catAx>
        <c:axId val="9936678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99373824"/>
        <c:crosses val="autoZero"/>
        <c:auto val="1"/>
        <c:lblAlgn val="ctr"/>
        <c:lblOffset val="100"/>
        <c:noMultiLvlLbl val="0"/>
      </c:catAx>
      <c:valAx>
        <c:axId val="9937382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93667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35"/>
          <c:y val="7.2600468758932099E-2"/>
          <c:w val="0.24428938076525811"/>
          <c:h val="0.21982221460012574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(N=9)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8894592"/>
        <c:axId val="98896128"/>
      </c:barChart>
      <c:catAx>
        <c:axId val="9889459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98896128"/>
        <c:crosses val="autoZero"/>
        <c:auto val="1"/>
        <c:lblAlgn val="ctr"/>
        <c:lblOffset val="100"/>
        <c:noMultiLvlLbl val="0"/>
      </c:catAx>
      <c:valAx>
        <c:axId val="9889612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88945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005780346820801"/>
          <c:y val="4.5289500509683993E-2"/>
          <c:w val="0.72138728323699397"/>
          <c:h val="0.63429765545361871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poinformował mnie o braku opłat</c:v>
                </c:pt>
                <c:pt idx="1">
                  <c:v>podał wyłącznie sumę</c:v>
                </c:pt>
                <c:pt idx="2">
                  <c:v>podał sumę oraz podawał wysokość poszczególnych opłat</c:v>
                </c:pt>
                <c:pt idx="3">
                  <c:v>podawał wyłącznie wysokość poszczególnych opłat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0.36363636363636365</c:v>
                </c:pt>
                <c:pt idx="1">
                  <c:v>0.45454545454545453</c:v>
                </c:pt>
                <c:pt idx="2">
                  <c:v>0.18181818181818182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poinformował mnie o braku opłat</c:v>
                </c:pt>
                <c:pt idx="1">
                  <c:v>podał wyłącznie sumę</c:v>
                </c:pt>
                <c:pt idx="2">
                  <c:v>podał sumę oraz podawał wysokość poszczególnych opłat</c:v>
                </c:pt>
                <c:pt idx="3">
                  <c:v>podawał wyłącznie wysokość poszczególnych opłat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poinformował mnie o braku opłat</c:v>
                </c:pt>
                <c:pt idx="1">
                  <c:v>podał wyłącznie sumę</c:v>
                </c:pt>
                <c:pt idx="2">
                  <c:v>podał sumę oraz podawał wysokość poszczególnych opłat</c:v>
                </c:pt>
                <c:pt idx="3">
                  <c:v>podawał wyłącznie wysokość poszczególnych opłat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8972416"/>
        <c:axId val="98973952"/>
      </c:barChart>
      <c:catAx>
        <c:axId val="98972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973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9739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897241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005780346820801"/>
          <c:y val="4.5289500509683993E-2"/>
          <c:w val="0.72138728323699397"/>
          <c:h val="0.9547104994903160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poinformował, że nie ma opłat</c:v>
                </c:pt>
                <c:pt idx="1">
                  <c:v>podał wyłącznie sumę  </c:v>
                </c:pt>
                <c:pt idx="2">
                  <c:v>podał sumę oraz podał wysokość poszczególnych opłat</c:v>
                </c:pt>
                <c:pt idx="3">
                  <c:v>podał wyłącznie wysokość poszczególnych opłat</c:v>
                </c:pt>
                <c:pt idx="4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0.33333333333333326</c:v>
                </c:pt>
                <c:pt idx="1">
                  <c:v>0.1111111111111111</c:v>
                </c:pt>
                <c:pt idx="2">
                  <c:v>0</c:v>
                </c:pt>
                <c:pt idx="3">
                  <c:v>0.1111111111111111</c:v>
                </c:pt>
                <c:pt idx="4">
                  <c:v>0.44444444444444442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poinformował, że nie ma opłat</c:v>
                </c:pt>
                <c:pt idx="1">
                  <c:v>podał wyłącznie sumę  </c:v>
                </c:pt>
                <c:pt idx="2">
                  <c:v>podał sumę oraz podał wysokość poszczególnych opłat</c:v>
                </c:pt>
                <c:pt idx="3">
                  <c:v>podał wyłącznie wysokość poszczególnych opłat</c:v>
                </c:pt>
                <c:pt idx="4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pl-PL" sz="11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poinformował, że nie ma opłat</c:v>
                </c:pt>
                <c:pt idx="1">
                  <c:v>podał wyłącznie sumę  </c:v>
                </c:pt>
                <c:pt idx="2">
                  <c:v>podał sumę oraz podał wysokość poszczególnych opłat</c:v>
                </c:pt>
                <c:pt idx="3">
                  <c:v>podał wyłącznie wysokość poszczególnych opłat</c:v>
                </c:pt>
                <c:pt idx="4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9030144"/>
        <c:axId val="99031680"/>
      </c:barChart>
      <c:catAx>
        <c:axId val="99030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031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0316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903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55E-3"/>
          <c:y val="9.0163934426229511E-2"/>
          <c:w val="0.94925028835063441"/>
          <c:h val="0.91803278688524392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val>
            <c:numRef>
              <c:f>Sheet1!$D$2:$D$4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9578240"/>
        <c:axId val="99579776"/>
      </c:barChart>
      <c:catAx>
        <c:axId val="99578240"/>
        <c:scaling>
          <c:orientation val="maxMin"/>
        </c:scaling>
        <c:delete val="1"/>
        <c:axPos val="b"/>
        <c:majorTickMark val="out"/>
        <c:minorTickMark val="none"/>
        <c:tickLblPos val="none"/>
        <c:crossAx val="99579776"/>
        <c:crosses val="autoZero"/>
        <c:auto val="1"/>
        <c:lblAlgn val="ctr"/>
        <c:lblOffset val="100"/>
        <c:noMultiLvlLbl val="0"/>
      </c:catAx>
      <c:valAx>
        <c:axId val="9957977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995782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7.2600468758932168E-2"/>
          <c:w val="0.99794667747235222"/>
          <c:h val="0.21982221460012591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(N=11**)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9908992"/>
        <c:axId val="99923072"/>
      </c:barChart>
      <c:catAx>
        <c:axId val="9990899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99923072"/>
        <c:crosses val="autoZero"/>
        <c:auto val="1"/>
        <c:lblAlgn val="ctr"/>
        <c:lblOffset val="100"/>
        <c:noMultiLvlLbl val="0"/>
      </c:catAx>
      <c:valAx>
        <c:axId val="9992307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99089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7.2600468758932099E-2"/>
          <c:w val="0.9977517693117504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Na stolikach</c:v>
                </c:pt>
                <c:pt idx="4">
                  <c:v>Nie ma/brak kart informacyjnych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0.05</c:v>
                </c:pt>
                <c:pt idx="2">
                  <c:v>0.55000000000000004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Na stolikach</c:v>
                </c:pt>
                <c:pt idx="4">
                  <c:v>Nie ma/brak kart informacyjnych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Na stolikach</c:v>
                </c:pt>
                <c:pt idx="4">
                  <c:v>Nie ma/brak kart informacyjnych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0.85</c:v>
                </c:pt>
                <c:pt idx="1">
                  <c:v>0.25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901184"/>
        <c:axId val="33911168"/>
      </c:barChart>
      <c:catAx>
        <c:axId val="339011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911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91116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9011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0.73</c:v>
                </c:pt>
                <c:pt idx="1">
                  <c:v>0.27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0.3</c:v>
                </c:pt>
                <c:pt idx="1">
                  <c:v>0.2</c:v>
                </c:pt>
                <c:pt idx="2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0.23809523809523808</c:v>
                </c:pt>
                <c:pt idx="1">
                  <c:v>4.7619047619047616E-2</c:v>
                </c:pt>
                <c:pt idx="2">
                  <c:v>0.66666666666666663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00000512"/>
        <c:axId val="100002048"/>
      </c:barChart>
      <c:catAx>
        <c:axId val="100000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00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0204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0000051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0.60000000000000009</c:v>
                </c:pt>
                <c:pt idx="1">
                  <c:v>0.05</c:v>
                </c:pt>
                <c:pt idx="2">
                  <c:v>0.35000000000000003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0.64000000000000012</c:v>
                </c:pt>
                <c:pt idx="1">
                  <c:v>0.05</c:v>
                </c:pt>
                <c:pt idx="2">
                  <c:v>0.32000000000000006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0.66666666666666674</c:v>
                </c:pt>
                <c:pt idx="1">
                  <c:v>4.7619047619047623E-2</c:v>
                </c:pt>
                <c:pt idx="2">
                  <c:v>0.28000000000000008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00051200"/>
        <c:axId val="100069376"/>
      </c:barChart>
      <c:catAx>
        <c:axId val="100051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06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693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000512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94567552334943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7"/>
                <c:pt idx="0">
                  <c:v>0.6</c:v>
                </c:pt>
                <c:pt idx="1">
                  <c:v>0.55000000000000004</c:v>
                </c:pt>
                <c:pt idx="2">
                  <c:v>0.48</c:v>
                </c:pt>
                <c:pt idx="4">
                  <c:v>0.05</c:v>
                </c:pt>
                <c:pt idx="5">
                  <c:v>0.14000000000000001</c:v>
                </c:pt>
                <c:pt idx="6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7"/>
                <c:pt idx="0">
                  <c:v>0.4</c:v>
                </c:pt>
                <c:pt idx="1">
                  <c:v>0.45</c:v>
                </c:pt>
                <c:pt idx="2">
                  <c:v>0.52</c:v>
                </c:pt>
                <c:pt idx="4">
                  <c:v>0.75</c:v>
                </c:pt>
                <c:pt idx="5">
                  <c:v>0.64</c:v>
                </c:pt>
                <c:pt idx="6">
                  <c:v>0.86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7"/>
                <c:pt idx="4" formatCode="0%">
                  <c:v>0.2</c:v>
                </c:pt>
                <c:pt idx="5" formatCode="0%">
                  <c:v>0.23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9667968"/>
        <c:axId val="99669504"/>
      </c:barChart>
      <c:catAx>
        <c:axId val="9966796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99669504"/>
        <c:crosses val="autoZero"/>
        <c:auto val="1"/>
        <c:lblAlgn val="ctr"/>
        <c:lblOffset val="100"/>
        <c:noMultiLvlLbl val="0"/>
      </c:catAx>
      <c:valAx>
        <c:axId val="996695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966796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3.0491748015543517E-2"/>
          <c:y val="0.41712727362777507"/>
          <c:w val="0.95361257435714286"/>
          <c:h val="0.1657451431967609"/>
        </c:manualLayout>
      </c:layout>
      <c:overlay val="0"/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325E-2"/>
          <c:w val="1"/>
          <c:h val="0.80456419753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1">
                  <c:v>0.23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91E-3"/>
                  <c:y val="9.711506552717226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28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91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26E-2"/>
                  <c:y val="2.8886483351876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1</c:v>
                </c:pt>
                <c:pt idx="1">
                  <c:v>0.77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9745792"/>
        <c:axId val="99747328"/>
      </c:barChart>
      <c:catAx>
        <c:axId val="9974579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99747328"/>
        <c:crosses val="autoZero"/>
        <c:auto val="1"/>
        <c:lblAlgn val="ctr"/>
        <c:lblOffset val="100"/>
        <c:noMultiLvlLbl val="0"/>
      </c:catAx>
      <c:valAx>
        <c:axId val="997473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974579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>
        <c:manualLayout>
          <c:xMode val="edge"/>
          <c:yMode val="edge"/>
          <c:x val="1.3866371171165157E-2"/>
          <c:y val="0.80654100529100525"/>
          <c:w val="0.9272295043802814"/>
          <c:h val="0.19345916444599084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(N=22*)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(N=21*)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9825536"/>
        <c:axId val="99827072"/>
      </c:barChart>
      <c:catAx>
        <c:axId val="99825536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99827072"/>
        <c:crosses val="autoZero"/>
        <c:auto val="1"/>
        <c:lblAlgn val="ctr"/>
        <c:lblOffset val="100"/>
        <c:noMultiLvlLbl val="0"/>
      </c:catAx>
      <c:valAx>
        <c:axId val="9982707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98255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(N=x)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0.85</c:v>
                </c:pt>
                <c:pt idx="3">
                  <c:v>0.9</c:v>
                </c:pt>
                <c:pt idx="4">
                  <c:v>0.85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0.82</c:v>
                </c:pt>
                <c:pt idx="1">
                  <c:v>0.86</c:v>
                </c:pt>
                <c:pt idx="2">
                  <c:v>0.82</c:v>
                </c:pt>
                <c:pt idx="3">
                  <c:v>0.77</c:v>
                </c:pt>
                <c:pt idx="4">
                  <c:v>0.73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0.8</c:v>
                </c:pt>
                <c:pt idx="3">
                  <c:v>0.9</c:v>
                </c:pt>
                <c:pt idx="4">
                  <c:v>0.86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00080640"/>
        <c:axId val="100094720"/>
      </c:barChart>
      <c:catAx>
        <c:axId val="10008064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0009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9472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000806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19E-3"/>
          <c:w val="0.99923738681327257"/>
          <c:h val="0.890495867768596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0.57142857142857195</c:v>
                </c:pt>
                <c:pt idx="1">
                  <c:v>0.5</c:v>
                </c:pt>
                <c:pt idx="2">
                  <c:v>0.5</c:v>
                </c:pt>
                <c:pt idx="4">
                  <c:v>0.57142857142857195</c:v>
                </c:pt>
                <c:pt idx="5">
                  <c:v>0.54545454545454541</c:v>
                </c:pt>
                <c:pt idx="6">
                  <c:v>0.65000000000000036</c:v>
                </c:pt>
                <c:pt idx="8">
                  <c:v>0.52380952380952384</c:v>
                </c:pt>
                <c:pt idx="9">
                  <c:v>0.54545454545454541</c:v>
                </c:pt>
                <c:pt idx="10">
                  <c:v>0.65000000000000036</c:v>
                </c:pt>
                <c:pt idx="12">
                  <c:v>0.57142857142857195</c:v>
                </c:pt>
                <c:pt idx="13">
                  <c:v>0.54545454545454541</c:v>
                </c:pt>
                <c:pt idx="14">
                  <c:v>0.85000000000000031</c:v>
                </c:pt>
                <c:pt idx="16">
                  <c:v>0.57142857142857195</c:v>
                </c:pt>
                <c:pt idx="17">
                  <c:v>0.59090909090909094</c:v>
                </c:pt>
                <c:pt idx="18">
                  <c:v>0.75000000000000033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0.28571428571428598</c:v>
                </c:pt>
                <c:pt idx="1">
                  <c:v>0.22727272727272727</c:v>
                </c:pt>
                <c:pt idx="2">
                  <c:v>0.35000000000000014</c:v>
                </c:pt>
                <c:pt idx="4">
                  <c:v>0.33333333333333337</c:v>
                </c:pt>
                <c:pt idx="5">
                  <c:v>0.22727272727272727</c:v>
                </c:pt>
                <c:pt idx="6">
                  <c:v>0.25</c:v>
                </c:pt>
                <c:pt idx="8">
                  <c:v>0.33333333333333337</c:v>
                </c:pt>
                <c:pt idx="9">
                  <c:v>0.27272727272727282</c:v>
                </c:pt>
                <c:pt idx="10">
                  <c:v>0.2</c:v>
                </c:pt>
                <c:pt idx="12">
                  <c:v>0.38095238095238126</c:v>
                </c:pt>
                <c:pt idx="13">
                  <c:v>0.3181818181818184</c:v>
                </c:pt>
                <c:pt idx="14">
                  <c:v>0.15000000000000008</c:v>
                </c:pt>
                <c:pt idx="16">
                  <c:v>0.38095238095238126</c:v>
                </c:pt>
                <c:pt idx="17">
                  <c:v>0.22727272727272727</c:v>
                </c:pt>
                <c:pt idx="18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0">
                  <c:v>4.7619047619047623E-2</c:v>
                </c:pt>
                <c:pt idx="1">
                  <c:v>0.22727272727272727</c:v>
                </c:pt>
                <c:pt idx="2">
                  <c:v>0.15000000000000008</c:v>
                </c:pt>
                <c:pt idx="4">
                  <c:v>4.7619047619047623E-2</c:v>
                </c:pt>
                <c:pt idx="5">
                  <c:v>0.18181818181818196</c:v>
                </c:pt>
                <c:pt idx="6">
                  <c:v>0.1</c:v>
                </c:pt>
                <c:pt idx="8">
                  <c:v>9.5238095238095247E-2</c:v>
                </c:pt>
                <c:pt idx="9">
                  <c:v>0.18181818181818196</c:v>
                </c:pt>
                <c:pt idx="10">
                  <c:v>0.15000000000000008</c:v>
                </c:pt>
                <c:pt idx="12">
                  <c:v>4.7619047619047623E-2</c:v>
                </c:pt>
                <c:pt idx="13">
                  <c:v>4.5454545454545463E-2</c:v>
                </c:pt>
                <c:pt idx="16">
                  <c:v>4.7619047619047623E-2</c:v>
                </c:pt>
                <c:pt idx="17">
                  <c:v>0.18181818181818196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574"/>
                  <c:y val="-2.44702087736613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917658730158699E-2"/>
                  <c:y val="2.044302002756514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0%</c:formatCode>
                <c:ptCount val="19"/>
                <c:pt idx="0">
                  <c:v>9.5238095238095247E-2</c:v>
                </c:pt>
                <c:pt idx="1">
                  <c:v>4.5454545454545463E-2</c:v>
                </c:pt>
                <c:pt idx="4">
                  <c:v>4.7619047619047623E-2</c:v>
                </c:pt>
                <c:pt idx="5">
                  <c:v>4.5454545454545463E-2</c:v>
                </c:pt>
                <c:pt idx="8">
                  <c:v>4.7619047619047623E-2</c:v>
                </c:pt>
                <c:pt idx="13">
                  <c:v>9.0909090909091023E-2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19690752"/>
        <c:axId val="119692288"/>
      </c:barChart>
      <c:catAx>
        <c:axId val="119690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969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69228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19690752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8E-2"/>
          <c:y val="0.93985044029259746"/>
          <c:w val="0.98589065255732045"/>
          <c:h val="6.014955970740336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82"/>
                  <c:y val="1.22683698533784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82807661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3956992"/>
        <c:axId val="33958528"/>
      </c:barChart>
      <c:catAx>
        <c:axId val="339569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95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9585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95699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82"/>
                  <c:y val="1.22686584530831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9860830846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4125696"/>
        <c:axId val="34127232"/>
      </c:barChart>
      <c:catAx>
        <c:axId val="341256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412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272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412569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14E-3"/>
          <c:y val="9.0163934426229497E-2"/>
          <c:w val="0.94925028835063396"/>
          <c:h val="0.9180327868852433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34049024"/>
        <c:axId val="34059008"/>
      </c:barChart>
      <c:catAx>
        <c:axId val="34049024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34059008"/>
        <c:crosses val="autoZero"/>
        <c:auto val="1"/>
        <c:lblAlgn val="ctr"/>
        <c:lblOffset val="100"/>
        <c:noMultiLvlLbl val="0"/>
      </c:catAx>
      <c:valAx>
        <c:axId val="3405900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340490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127"/>
          <c:y val="7.2600468758932099E-2"/>
          <c:w val="0.71113053531118542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379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2015 (N=20)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Na stolikach</c:v>
                </c:pt>
                <c:pt idx="4">
                  <c:v>Nie ma/brak formularzy/wniosków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0.15</c:v>
                </c:pt>
                <c:pt idx="2">
                  <c:v>0.6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Na stolikach</c:v>
                </c:pt>
                <c:pt idx="4">
                  <c:v>Nie ma/brak formularzy/wniosków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0.1</c:v>
                </c:pt>
                <c:pt idx="2">
                  <c:v>0.05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Na stolikach</c:v>
                </c:pt>
                <c:pt idx="4">
                  <c:v>Nie ma/brak formularzy/wniosków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0.85</c:v>
                </c:pt>
                <c:pt idx="1">
                  <c:v>0.3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444224"/>
        <c:axId val="33445760"/>
      </c:barChart>
      <c:catAx>
        <c:axId val="33444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445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4576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4442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06"/>
          <c:y val="4.0322580645161437E-3"/>
          <c:w val="0.8461538461538477"/>
          <c:h val="0.84274193548387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82"/>
                  <c:y val="1.22683698533784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82807661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2015 (N=20)</c:v>
                </c:pt>
                <c:pt idx="1">
                  <c:v>2014 (N=20)</c:v>
                </c:pt>
                <c:pt idx="2">
                  <c:v>2013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33559680"/>
        <c:axId val="33561216"/>
      </c:barChart>
      <c:catAx>
        <c:axId val="335596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3356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612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3355968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pPr/>
              <a:t>2016-01-27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print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pPr/>
              <a:t>2016-01-27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1.xml"/><Relationship Id="rId4" Type="http://schemas.openxmlformats.org/officeDocument/2006/relationships/chart" Target="../charts/chart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office@arc.com.p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</a:t>
            </a:r>
            <a:r>
              <a:rPr lang="pl-PL" dirty="0" smtClean="0"/>
              <a:t>DZIELNICY Śródmieście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  <a:br>
              <a:rPr lang="pl-PL" sz="1800" b="1" dirty="0" smtClean="0">
                <a:solidFill>
                  <a:srgbClr val="808285"/>
                </a:solidFill>
              </a:rPr>
            </a:br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2015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(4)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pSp>
        <p:nvGrpSpPr>
          <p:cNvPr id="10" name="Grupa 9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52190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Prostokąt 13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328544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(5)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458735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456266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(6)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pSp>
        <p:nvGrpSpPr>
          <p:cNvPr id="10" name="Grupa 9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52190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Prostokąt 13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635435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(7)</a:t>
            </a:r>
            <a:endParaRPr lang="pl-PL" sz="28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825300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542794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</a:t>
                      </a:r>
                      <a:b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</a:b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Wygląd zewnętrzny urzędnika i jego stanowisko pracy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037305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16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67840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</a:t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</a:t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43913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pole tekstowe 15"/>
          <p:cNvSpPr txBox="1"/>
          <p:nvPr/>
        </p:nvSpPr>
        <p:spPr>
          <a:xfrm>
            <a:off x="0" y="6479024"/>
            <a:ext cx="262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372391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Zachowanie urzędnika wobec </a:t>
            </a:r>
            <a:r>
              <a:rPr lang="pl-PL" sz="3100" dirty="0" smtClean="0">
                <a:solidFill>
                  <a:schemeClr val="tx2"/>
                </a:solidFill>
              </a:rPr>
              <a:t>interesanta (1)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201014"/>
              </p:ext>
            </p:extLst>
          </p:nvPr>
        </p:nvGraphicFramePr>
        <p:xfrm>
          <a:off x="5220866" y="2494735"/>
          <a:ext cx="4176464" cy="398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69568"/>
              </p:ext>
            </p:extLst>
          </p:nvPr>
        </p:nvGraphicFramePr>
        <p:xfrm>
          <a:off x="4428978" y="2440202"/>
          <a:ext cx="1727992" cy="406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992"/>
              </a:tblGrid>
              <a:tr h="8404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704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704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404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404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przywitał, ale użył innych słów, a powitanie nie było uprzejme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383472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048129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pole tekstowe 15"/>
          <p:cNvSpPr txBox="1"/>
          <p:nvPr/>
        </p:nvSpPr>
        <p:spPr>
          <a:xfrm>
            <a:off x="0" y="6479024"/>
            <a:ext cx="262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2988618" y="6475247"/>
            <a:ext cx="2772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**W 2015 roku kafeteria zmieniona na tak/nie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Zachowanie urzędnika wobec interesanta (2)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790099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83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68200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utrzymywać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posiłek/przekąskę/pił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pole tekstowe 15"/>
          <p:cNvSpPr txBox="1"/>
          <p:nvPr/>
        </p:nvSpPr>
        <p:spPr>
          <a:xfrm>
            <a:off x="-35718" y="648606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Spis treści</a:t>
            </a:r>
            <a:endParaRPr lang="pl-PL" sz="32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972394" y="1989634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Metodologia badania						 3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972394" y="2421682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Wyniki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b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adania						  4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972394" y="2853730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Otoczenie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wygląd urzędu		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		 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      6 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972394" y="3285778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Wygląd zewnętrzny urzędnika i jego stanowisko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pracy		 14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972394" y="3717826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Zachowanie się urzędnika wobec interesanta –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ogólnie		 16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972394" y="4149874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Urzędnik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obsługa przedstawionej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sprawy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		 19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2394" y="4581922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Urzędnik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sposób załatwienia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przedstawionej sprawy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	 23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Urzędnik: Obsługa przedstawionej sprawy (1)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710259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12077" y="192129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085978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37479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</a:t>
                      </a:r>
                      <a:b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</a:b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o szczegóły przedstawionej </a:t>
                      </a:r>
                      <a:b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</a:b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pole tekstowe 15"/>
          <p:cNvSpPr txBox="1"/>
          <p:nvPr/>
        </p:nvSpPr>
        <p:spPr>
          <a:xfrm>
            <a:off x="-32424" y="6461699"/>
            <a:ext cx="2661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3526718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Urzędnik: </a:t>
            </a:r>
            <a:r>
              <a:rPr lang="pl-PL" sz="3100" dirty="0" smtClean="0">
                <a:solidFill>
                  <a:schemeClr val="tx2"/>
                </a:solidFill>
              </a:rPr>
              <a:t>Obsługa przedstawionej sprawy (2)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469953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22528"/>
              </p:ext>
            </p:extLst>
          </p:nvPr>
        </p:nvGraphicFramePr>
        <p:xfrm>
          <a:off x="108298" y="2601541"/>
          <a:ext cx="1800000" cy="3957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dotyczy**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wspomniał o formularzu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91678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-32424" y="6461699"/>
            <a:ext cx="2516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2699608" y="6466370"/>
            <a:ext cx="262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** W kafeterii z 2015 i 2014 roku nie było takiej odpowiedzi.</a:t>
            </a:r>
            <a:endParaRPr lang="en-GB" sz="10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5662007" y="6466370"/>
            <a:ext cx="2963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*** W 2015 zmiana podstawy procentowania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594620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Urzędnik: </a:t>
            </a:r>
            <a:r>
              <a:rPr lang="pl-PL" sz="3100" dirty="0" smtClean="0">
                <a:solidFill>
                  <a:schemeClr val="tx2"/>
                </a:solidFill>
              </a:rPr>
              <a:t>Obsługa przedstawionej sprawy (3)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684024"/>
              </p:ext>
            </p:extLst>
          </p:nvPr>
        </p:nvGraphicFramePr>
        <p:xfrm>
          <a:off x="981809" y="2421682"/>
          <a:ext cx="4320000" cy="4437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783082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448279"/>
              </p:ext>
            </p:extLst>
          </p:nvPr>
        </p:nvGraphicFramePr>
        <p:xfrm>
          <a:off x="0" y="2277666"/>
          <a:ext cx="1800000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1192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42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4268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</a:p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42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93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043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Trudno powiedzieć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55382"/>
              </p:ext>
            </p:extLst>
          </p:nvPr>
        </p:nvGraphicFramePr>
        <p:xfrm>
          <a:off x="4572795" y="2422130"/>
          <a:ext cx="1880112" cy="400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0112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 duplikatu Karty Warszawiaka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pole tekstowe 15"/>
          <p:cNvSpPr txBox="1"/>
          <p:nvPr/>
        </p:nvSpPr>
        <p:spPr>
          <a:xfrm>
            <a:off x="3122638" y="6382122"/>
            <a:ext cx="2530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594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</a:t>
            </a:r>
            <a:r>
              <a:rPr lang="pl-PL" sz="3100" dirty="0" smtClean="0">
                <a:solidFill>
                  <a:schemeClr val="tx2"/>
                </a:solidFill>
              </a:rPr>
              <a:t>rzędnik: Sposób załatwienia przedstawionej sprawy (1)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urzędnik poinformował Cię sam o następujących krokach do załatwienia przedstawionej przez Ciebie sprawy?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350738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3122638" y="6382122"/>
            <a:ext cx="2530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a 26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018226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9" name="Prostokąt 28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717781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dirty="0" smtClean="0">
                <a:solidFill>
                  <a:schemeClr val="tx2"/>
                </a:solidFill>
              </a:rPr>
              <a:t>sprawy 2014, 2013 (2)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347582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72169"/>
              </p:ext>
            </p:extLst>
          </p:nvPr>
        </p:nvGraphicFramePr>
        <p:xfrm>
          <a:off x="180306" y="2422130"/>
          <a:ext cx="1800000" cy="4065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683162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162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3757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3757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2865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2865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306900"/>
              </p:ext>
            </p:extLst>
          </p:nvPr>
        </p:nvGraphicFramePr>
        <p:xfrm>
          <a:off x="5029215" y="2494734"/>
          <a:ext cx="4320000" cy="4364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35973"/>
              </p:ext>
            </p:extLst>
          </p:nvPr>
        </p:nvGraphicFramePr>
        <p:xfrm>
          <a:off x="4212754" y="2566145"/>
          <a:ext cx="1800200" cy="3383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</a:tblGrid>
              <a:tr h="814962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3927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783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3256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Po dopytaniu o opłaty urzędnik...</a:t>
            </a:r>
          </a:p>
          <a:p>
            <a:r>
              <a:rPr lang="pl-PL" dirty="0"/>
              <a:t>(zadawane gdy urzędnik nie poinformował o</a:t>
            </a:r>
          </a:p>
          <a:p>
            <a:r>
              <a:rPr lang="pl-PL" dirty="0"/>
              <a:t>opłatach lub ich braku)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Które ze stwierdzeń najlepiej opisuje to w jaki sposób urzędnik </a:t>
            </a:r>
            <a:r>
              <a:rPr lang="pl-PL" sz="1200" b="1" u="sng" dirty="0"/>
              <a:t>sam z siebie, bez Twojego dopytywania</a:t>
            </a:r>
            <a:r>
              <a:rPr lang="pl-PL" sz="1200" b="1" dirty="0"/>
              <a:t> poinformował Cię o opłatach/braku opłat jakie są wymagane przy załatwianiu  przedstawionej przez Ciebie sprawy?</a:t>
            </a:r>
          </a:p>
        </p:txBody>
      </p:sp>
      <p:sp>
        <p:nvSpPr>
          <p:cNvPr id="30" name="pole tekstowe 15"/>
          <p:cNvSpPr txBox="1"/>
          <p:nvPr/>
        </p:nvSpPr>
        <p:spPr>
          <a:xfrm>
            <a:off x="-32424" y="6461699"/>
            <a:ext cx="2661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a 19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647584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9" name="Prostokąt 28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65240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dirty="0" smtClean="0">
                <a:solidFill>
                  <a:schemeClr val="tx2"/>
                </a:solidFill>
              </a:rPr>
              <a:t>sprawy 2015 (3)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436605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Po dopytaniu o opłaty urzędnik...</a:t>
            </a:r>
          </a:p>
          <a:p>
            <a:r>
              <a:rPr lang="pl-PL" dirty="0"/>
              <a:t>(zadawane gdy urzędnik nie poinformował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opłatach </a:t>
            </a:r>
            <a:r>
              <a:rPr lang="pl-PL" dirty="0"/>
              <a:t>lub ich braku)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Które ze stwierdzeń najlepiej opisuje to w jaki sposób urzędnik </a:t>
            </a:r>
            <a:r>
              <a:rPr lang="pl-PL" sz="1200" b="1" u="sng" dirty="0"/>
              <a:t>sam z siebie, bez Twojego dopytywania</a:t>
            </a:r>
            <a:r>
              <a:rPr lang="pl-PL" sz="1200" b="1" dirty="0"/>
              <a:t> poinformował Cię o opłatach/braku opłat jakie są wymagane przy załatwianiu  przedstawionej przez Ciebie sprawy?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-35719" y="6639957"/>
            <a:ext cx="2629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 </a:t>
            </a:r>
            <a:endParaRPr lang="en-GB" sz="1000" dirty="0"/>
          </a:p>
        </p:txBody>
      </p:sp>
      <p:graphicFrame>
        <p:nvGraphicFramePr>
          <p:cNvPr id="32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344385"/>
              </p:ext>
            </p:extLst>
          </p:nvPr>
        </p:nvGraphicFramePr>
        <p:xfrm>
          <a:off x="4799244" y="249473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53367"/>
              </p:ext>
            </p:extLst>
          </p:nvPr>
        </p:nvGraphicFramePr>
        <p:xfrm>
          <a:off x="191530" y="2565698"/>
          <a:ext cx="1716968" cy="3487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6968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nie ma opłat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1819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wyłącznie sumę 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3598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podał wysokość poszczególnych opłat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3933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wyłącznie wysokość poszczególnych opłat</a:t>
                      </a:r>
                    </a:p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45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5110"/>
              </p:ext>
            </p:extLst>
          </p:nvPr>
        </p:nvGraphicFramePr>
        <p:xfrm>
          <a:off x="3852714" y="2599742"/>
          <a:ext cx="1944216" cy="3824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/>
              </a:tblGrid>
              <a:tr h="678398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nie ma opłat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398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wyłącznie sumę 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7199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podał wysokość poszczególnych opłat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7199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wyłącznie wysokość poszczególnych opłat</a:t>
                      </a:r>
                    </a:p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9179">
                <a:tc>
                  <a:txBody>
                    <a:bodyPr/>
                    <a:lstStyle/>
                    <a:p>
                      <a:pPr marL="0" marR="0" lvl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828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</a:rPr>
                        <a:t>Nie odpowiedział </a:t>
                      </a:r>
                      <a:b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828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kumimoji="0" lang="pl-PL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828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</a:rPr>
                        <a:t>na pytanie</a:t>
                      </a:r>
                    </a:p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4932834" y="2133650"/>
            <a:ext cx="385239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421069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Prostokąt 23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767594" y="2159552"/>
            <a:ext cx="3013112" cy="1054218"/>
            <a:chOff x="757332" y="5363944"/>
            <a:chExt cx="7610400" cy="1054218"/>
          </a:xfrm>
        </p:grpSpPr>
        <p:graphicFrame>
          <p:nvGraphicFramePr>
            <p:cNvPr id="1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919484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dirty="0" smtClean="0">
                <a:solidFill>
                  <a:schemeClr val="tx2"/>
                </a:solidFill>
              </a:rPr>
              <a:t>sprawy (3)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655485"/>
              </p:ext>
            </p:extLst>
          </p:nvPr>
        </p:nvGraphicFramePr>
        <p:xfrm>
          <a:off x="1085712" y="2592374"/>
          <a:ext cx="3487082" cy="347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038112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63477"/>
              </p:ext>
            </p:extLst>
          </p:nvPr>
        </p:nvGraphicFramePr>
        <p:xfrm>
          <a:off x="4860826" y="2514957"/>
          <a:ext cx="107992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92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94380"/>
              </p:ext>
            </p:extLst>
          </p:nvPr>
        </p:nvGraphicFramePr>
        <p:xfrm>
          <a:off x="108298" y="2421682"/>
          <a:ext cx="1872208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1285396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396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3624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0" y="6428701"/>
            <a:ext cx="2844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* W niektórych sytuacjach audytorzy byli obsługiwani przez dwóch urzędników.</a:t>
            </a:r>
            <a:endParaRPr lang="pl-PL" sz="1100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2700585" y="6466370"/>
            <a:ext cx="29523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** W 2015 zmiana podstawy procentowania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 smtClean="0">
                <a:solidFill>
                  <a:schemeClr val="tx2"/>
                </a:solidFill>
              </a:rPr>
              <a:t>Urzędnik: Sposób załatwiania przedstawionej sprawy (4)</a:t>
            </a:r>
            <a:endParaRPr lang="pl-PL" sz="3100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279849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17626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645818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47176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688133"/>
              </p:ext>
            </p:extLst>
          </p:nvPr>
        </p:nvGraphicFramePr>
        <p:xfrm>
          <a:off x="2924286" y="5158154"/>
          <a:ext cx="4793756" cy="170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15"/>
          <p:cNvSpPr txBox="1"/>
          <p:nvPr/>
        </p:nvSpPr>
        <p:spPr>
          <a:xfrm>
            <a:off x="-32424" y="6461699"/>
            <a:ext cx="2588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38467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Prostokąt 17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</a:t>
            </a:r>
            <a:r>
              <a:rPr lang="pl-PL" sz="3100" dirty="0" smtClean="0">
                <a:solidFill>
                  <a:schemeClr val="tx2"/>
                </a:solidFill>
              </a:rPr>
              <a:t>rzędnik: Sposób załatwienia przedstawionej sprawy (5)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66301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478711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5"/>
          <p:cNvSpPr txBox="1"/>
          <p:nvPr/>
        </p:nvSpPr>
        <p:spPr>
          <a:xfrm>
            <a:off x="3122638" y="6382122"/>
            <a:ext cx="2530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Informacje o metodzie</a:t>
            </a:r>
            <a:endParaRPr lang="pl-PL" sz="3200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Ilościowo-jakościowa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5 października – 13 listopada 2015 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w każdym urzędzie)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 w 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969942" y="6352505"/>
            <a:ext cx="6987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Ze względu na zaokrąglenia wartości po przecinku, w niektórych przypadkach dane na wykresach mogą się nie sumować do 100 proc.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1593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30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3100" dirty="0">
                <a:solidFill>
                  <a:schemeClr val="tx2"/>
                </a:solidFill>
              </a:rPr>
              <a:t>U</a:t>
            </a:r>
            <a:r>
              <a:rPr lang="pl-PL" sz="3100" dirty="0" smtClean="0">
                <a:solidFill>
                  <a:schemeClr val="tx2"/>
                </a:solidFill>
              </a:rPr>
              <a:t>rzędnik: Sposób załatwienia przedstawionej sprawy (6)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77244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47115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5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(N=22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*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(N=21*)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-32424" y="6461699"/>
            <a:ext cx="2516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4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algn="l" defTabSz="91449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smtClean="0"/>
              <a:t>* W niektórych sytuacjach audytorzy byli obsługiwani przez dwóch urzędników.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5588" cy="685958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91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3429000" y="1485900"/>
            <a:ext cx="49530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pl-PL" b="1" dirty="0">
                <a:solidFill>
                  <a:schemeClr val="bg1"/>
                </a:solidFill>
              </a:rPr>
              <a:t>ARC Rynek i Opinia Sp. z </a:t>
            </a:r>
            <a:r>
              <a:rPr lang="pl-PL" b="1" dirty="0" smtClean="0">
                <a:solidFill>
                  <a:schemeClr val="bg1"/>
                </a:solidFill>
              </a:rPr>
              <a:t>o.o</a:t>
            </a:r>
            <a:r>
              <a:rPr lang="pl-PL" b="1" dirty="0">
                <a:solidFill>
                  <a:schemeClr val="bg1"/>
                </a:solidFill>
              </a:rPr>
              <a:t>.</a:t>
            </a:r>
          </a:p>
          <a:p>
            <a:r>
              <a:rPr lang="pl-PL" b="1" dirty="0">
                <a:solidFill>
                  <a:schemeClr val="bg1"/>
                </a:solidFill>
              </a:rPr>
              <a:t>ul. Juliusza Słowackiego 12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01-627 </a:t>
            </a:r>
            <a:r>
              <a:rPr lang="pl-PL" b="1" dirty="0">
                <a:solidFill>
                  <a:schemeClr val="bg1"/>
                </a:solidFill>
              </a:rPr>
              <a:t>Warszawa</a:t>
            </a:r>
          </a:p>
          <a:p>
            <a:r>
              <a:rPr lang="pl-PL" b="1" dirty="0">
                <a:solidFill>
                  <a:schemeClr val="bg1"/>
                </a:solidFill>
              </a:rPr>
              <a:t>tel.: +48 022 584 85 </a:t>
            </a:r>
            <a:r>
              <a:rPr lang="pl-PL" b="1" dirty="0" smtClean="0">
                <a:solidFill>
                  <a:schemeClr val="bg1"/>
                </a:solidFill>
              </a:rPr>
              <a:t>00</a:t>
            </a:r>
            <a:endParaRPr lang="pl-PL" b="1" dirty="0">
              <a:solidFill>
                <a:schemeClr val="bg1"/>
              </a:solidFill>
            </a:endParaRPr>
          </a:p>
          <a:p>
            <a:r>
              <a:rPr lang="pl-PL" b="1" dirty="0">
                <a:solidFill>
                  <a:schemeClr val="bg1"/>
                </a:solidFill>
              </a:rPr>
              <a:t>fax.: +48 022 584 85 </a:t>
            </a:r>
            <a:r>
              <a:rPr lang="pl-PL" b="1" dirty="0" smtClean="0">
                <a:solidFill>
                  <a:schemeClr val="bg1"/>
                </a:solidFill>
              </a:rPr>
              <a:t>01</a:t>
            </a:r>
          </a:p>
          <a:p>
            <a:r>
              <a:rPr lang="pl-PL" b="1" dirty="0" smtClean="0">
                <a:solidFill>
                  <a:schemeClr val="bg1"/>
                </a:solidFill>
                <a:hlinkClick r:id="rId2"/>
              </a:rPr>
              <a:t>office@arc.com.pl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 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5299" name="Text Box 7"/>
          <p:cNvSpPr txBox="1">
            <a:spLocks noChangeArrowheads="1"/>
          </p:cNvSpPr>
          <p:nvPr/>
        </p:nvSpPr>
        <p:spPr bwMode="auto">
          <a:xfrm>
            <a:off x="3363913" y="4437906"/>
            <a:ext cx="4953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>
                <a:solidFill>
                  <a:schemeClr val="bg2"/>
                </a:solidFill>
              </a:rPr>
              <a:t>TO, CO ISTOTNE</a:t>
            </a:r>
          </a:p>
        </p:txBody>
      </p:sp>
      <p:pic>
        <p:nvPicPr>
          <p:cNvPr id="55300" name="Picture 10" descr="P:\STANDARDY\LOGOTYP\ARC-LOGO-KOLOR-150.png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914400" y="1524000"/>
            <a:ext cx="1993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81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Kryteria oceny</a:t>
            </a:r>
            <a:endParaRPr lang="pl-PL" sz="3200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OTOCZENIE: WYGLĄD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WYGLĄD ZEWNĘTRZNY URZĘDNIKA I JEGO STANOWISKO PRACY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ZACHOWANIE SIĘ WOBEC KLIENTA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OBSŁUGA PRZEDSTAWIONEJ SPRAWY</a:t>
            </a:r>
          </a:p>
          <a:p>
            <a:pPr marL="476269" lvl="1" indent="-285750">
              <a:lnSpc>
                <a:spcPct val="250000"/>
              </a:lnSpc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31260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72699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</a:t>
            </a:r>
            <a:r>
              <a:rPr lang="pl-PL" sz="4200" dirty="0" smtClean="0"/>
              <a:t> </a:t>
            </a:r>
            <a:r>
              <a:rPr lang="pl-PL" sz="3200" dirty="0" smtClean="0"/>
              <a:t>Dzielnicy</a:t>
            </a:r>
            <a:r>
              <a:rPr lang="pl-PL" sz="4200" dirty="0" smtClean="0"/>
              <a:t> </a:t>
            </a:r>
            <a:r>
              <a:rPr lang="pl-PL" sz="3200" dirty="0" smtClean="0"/>
              <a:t>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(1</a:t>
            </a:r>
            <a:r>
              <a:rPr lang="pl-PL" sz="3100" dirty="0" smtClean="0">
                <a:solidFill>
                  <a:schemeClr val="tx2"/>
                </a:solidFill>
              </a:rPr>
              <a:t>)</a:t>
            </a:r>
            <a:endParaRPr lang="pl-PL" sz="31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2">
                    <a:lumMod val="75000"/>
                  </a:schemeClr>
                </a:solidFill>
              </a:rPr>
              <a:t>OTOCZENIE – WYGLĄD URZĘDU (1)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3639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FUNKCJONOWANIE URZĘDU 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376650" y="2252363"/>
            <a:ext cx="755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15,5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982712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</a:t>
            </a:r>
            <a:r>
              <a:rPr lang="pl-PL" sz="4200" dirty="0" smtClean="0"/>
              <a:t> </a:t>
            </a:r>
            <a:r>
              <a:rPr lang="pl-PL" sz="3200" dirty="0" smtClean="0"/>
              <a:t>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(2)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03659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Urząd Dzielnicy Śródmieście</a:t>
            </a:r>
            <a:r>
              <a:rPr lang="pl-PL" sz="4200" dirty="0" smtClean="0"/>
              <a:t/>
            </a:r>
            <a:br>
              <a:rPr lang="pl-PL" sz="4200" dirty="0" smtClean="0"/>
            </a:br>
            <a:r>
              <a:rPr lang="pl-PL" sz="2800" dirty="0" smtClean="0">
                <a:solidFill>
                  <a:schemeClr val="tx2"/>
                </a:solidFill>
              </a:rPr>
              <a:t>Otoczenie: Wygląd Urzędu (3)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966099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417858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RC">
    <a:dk1>
      <a:srgbClr val="808285"/>
    </a:dk1>
    <a:lt1>
      <a:srgbClr val="FFFFFF"/>
    </a:lt1>
    <a:dk2>
      <a:srgbClr val="F89728"/>
    </a:dk2>
    <a:lt2>
      <a:srgbClr val="FFFFFF"/>
    </a:lt2>
    <a:accent1>
      <a:srgbClr val="0070C0"/>
    </a:accent1>
    <a:accent2>
      <a:srgbClr val="F89728"/>
    </a:accent2>
    <a:accent3>
      <a:srgbClr val="808285"/>
    </a:accent3>
    <a:accent4>
      <a:srgbClr val="E34A21"/>
    </a:accent4>
    <a:accent5>
      <a:srgbClr val="477237"/>
    </a:accent5>
    <a:accent6>
      <a:srgbClr val="827364"/>
    </a:accent6>
    <a:hlink>
      <a:srgbClr val="00229F"/>
    </a:hlink>
    <a:folHlink>
      <a:srgbClr val="00229F"/>
    </a:folHlink>
  </a:clrScheme>
  <a:fontScheme name="ARC">
    <a:majorFont>
      <a:latin typeface="Arial Bold"/>
      <a:ea typeface=""/>
      <a:cs typeface=""/>
    </a:majorFont>
    <a:minorFont>
      <a:latin typeface="Arial Light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1357</TotalTime>
  <Words>1943</Words>
  <Application>Microsoft Office PowerPoint</Application>
  <PresentationFormat>Niestandardowy</PresentationFormat>
  <Paragraphs>346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ARC</vt:lpstr>
      <vt:lpstr>TAJEMNICZY KLIENT URZĄD DZIELNICY Śródmieście</vt:lpstr>
      <vt:lpstr>Spis treści</vt:lpstr>
      <vt:lpstr>Informacje o metodzie</vt:lpstr>
      <vt:lpstr>Wyniki badania</vt:lpstr>
      <vt:lpstr>Kryteria oceny</vt:lpstr>
      <vt:lpstr>Wyniki badania</vt:lpstr>
      <vt:lpstr>Urząd Dzielnicy Śródmieście Otoczenie: Wygląd Urzędu (1)</vt:lpstr>
      <vt:lpstr>Urząd Dzielnicy Śródmieście Otoczenie: Wygląd Urzędu (2)</vt:lpstr>
      <vt:lpstr>Urząd Dzielnicy Śródmieście Otoczenie: Wygląd Urzędu (3)</vt:lpstr>
      <vt:lpstr>Urząd Dzielnicy Śródmieście Otoczenie: Wygląd Urzędu (4)</vt:lpstr>
      <vt:lpstr>Urząd Dzielnicy Śródmieście Otoczenie: Wygląd Urzędu (5)</vt:lpstr>
      <vt:lpstr>Urząd Dzielnicy Śródmieście Otoczenie: Wygląd Urzędu (6)</vt:lpstr>
      <vt:lpstr>Urząd Dzielnicy Śródmieście Otoczenie: Wygląd Urzędu (7)</vt:lpstr>
      <vt:lpstr>Wyniki badania</vt:lpstr>
      <vt:lpstr>Urząd Dzielnicy Śródmieście Wygląd zewnętrzny urzędnika i jego stanowisko pracy</vt:lpstr>
      <vt:lpstr>Wyniki badania</vt:lpstr>
      <vt:lpstr>Urząd Dzielnicy Śródmieście Zachowanie urzędnika wobec interesanta (1)</vt:lpstr>
      <vt:lpstr>Urząd Dzielnicy Śródmieście Zachowanie urzędnika wobec interesanta (2)</vt:lpstr>
      <vt:lpstr>Wyniki badania</vt:lpstr>
      <vt:lpstr>Urząd Dzielnicy Śródmieście Urzędnik: Obsługa przedstawionej sprawy (1)</vt:lpstr>
      <vt:lpstr>Urząd Dzielnicy Śródmieście Urzędnik: Obsługa przedstawionej sprawy (2)</vt:lpstr>
      <vt:lpstr>Urząd Dzielnicy Śródmieście Urzędnik: Obsługa przedstawionej sprawy (3)</vt:lpstr>
      <vt:lpstr>Wyniki badania</vt:lpstr>
      <vt:lpstr>Urząd Dzielnicy Śródmieście Urzędnik: Sposób załatwienia przedstawionej sprawy (1)</vt:lpstr>
      <vt:lpstr>Urząd Dzielnicy Śródmieście Urzędnik: Sposób załatwienia przedstawionej sprawy 2014, 2013 (2)</vt:lpstr>
      <vt:lpstr>Urząd Dzielnicy Śródmieście Urzędnik: Sposób załatwienia przedstawionej sprawy 2015 (3)</vt:lpstr>
      <vt:lpstr>Urząd Dzielnicy Śródmieście Urzędnik: Sposób załatwienia przedstawionej sprawy (3)</vt:lpstr>
      <vt:lpstr>Urząd Dzielnicy Śródmieście Urzędnik: Sposób załatwiania przedstawionej sprawy (4)</vt:lpstr>
      <vt:lpstr>Urząd Dzielnicy Śródmieście Urzędnik: Sposób załatwienia przedstawionej sprawy (5)</vt:lpstr>
      <vt:lpstr>Urząd Dzielnicy Śródmieście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Stempniak Dorota</cp:lastModifiedBy>
  <cp:revision>193</cp:revision>
  <dcterms:created xsi:type="dcterms:W3CDTF">2013-09-17T08:07:59Z</dcterms:created>
  <dcterms:modified xsi:type="dcterms:W3CDTF">2016-01-27T13:48:20Z</dcterms:modified>
</cp:coreProperties>
</file>