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8" r:id="rId3"/>
    <p:sldId id="322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4" r:id="rId27"/>
    <p:sldId id="309" r:id="rId28"/>
    <p:sldId id="311" r:id="rId29"/>
    <p:sldId id="314" r:id="rId30"/>
    <p:sldId id="315" r:id="rId31"/>
    <p:sldId id="320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65" autoAdjust="0"/>
    <p:restoredTop sz="94660"/>
  </p:normalViewPr>
  <p:slideViewPr>
    <p:cSldViewPr showGuides="1">
      <p:cViewPr varScale="1">
        <p:scale>
          <a:sx n="100" d="100"/>
          <a:sy n="100" d="100"/>
        </p:scale>
        <p:origin x="-1080" y="-150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511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3.8</c:v>
                </c:pt>
                <c:pt idx="2" formatCode="###0.0">
                  <c:v>1.7000000000000002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5.85</c:v>
                </c:pt>
                <c:pt idx="2" formatCode="0.0">
                  <c:v>3.38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15.450000000000003</c:v>
                </c:pt>
                <c:pt idx="2" formatCode="0.0">
                  <c:v>6.3809523809523814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4372352"/>
        <c:axId val="4373888"/>
      </c:barChart>
      <c:catAx>
        <c:axId val="43723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373888"/>
        <c:crosses val="autoZero"/>
        <c:auto val="1"/>
        <c:lblAlgn val="ctr"/>
        <c:lblOffset val="100"/>
        <c:noMultiLvlLbl val="0"/>
      </c:catAx>
      <c:valAx>
        <c:axId val="4373888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4372352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29045562349207521"/>
          <c:y val="0.108900703138398"/>
          <c:w val="0.44578959658006817"/>
          <c:h val="0.4739238552563880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3586560"/>
        <c:axId val="33596544"/>
      </c:barChart>
      <c:catAx>
        <c:axId val="335865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596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5965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58656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813248"/>
        <c:axId val="33814784"/>
      </c:barChart>
      <c:catAx>
        <c:axId val="3381324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814784"/>
        <c:crosses val="autoZero"/>
        <c:auto val="1"/>
        <c:lblAlgn val="ctr"/>
        <c:lblOffset val="100"/>
        <c:noMultiLvlLbl val="0"/>
      </c:catAx>
      <c:valAx>
        <c:axId val="3381478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38132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W kieszonkach, na stojakach</c:v>
                </c:pt>
                <c:pt idx="3">
                  <c:v>Na stolikach</c:v>
                </c:pt>
                <c:pt idx="4">
                  <c:v>Poza okienkiem PI/ stanowiskiem WOM/ delegatury BAiSO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0.1</c:v>
                </c:pt>
                <c:pt idx="5">
                  <c:v>0</c:v>
                </c:pt>
                <c:pt idx="6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W kieszonkach, na stojakach</c:v>
                </c:pt>
                <c:pt idx="3">
                  <c:v>Na stolikach</c:v>
                </c:pt>
                <c:pt idx="4">
                  <c:v>Poza okienkiem PI/ stanowiskiem WOM/ delegatury BAiSO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0.95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0.3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W kieszonkach, na stojakach</c:v>
                </c:pt>
                <c:pt idx="3">
                  <c:v>Na stolikach</c:v>
                </c:pt>
                <c:pt idx="4">
                  <c:v>Poza okienkiem PI/ stanowiskiem WOM/ delegatury BAiSO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0.8</c:v>
                </c:pt>
                <c:pt idx="1">
                  <c:v>0.2</c:v>
                </c:pt>
                <c:pt idx="2">
                  <c:v>0.05</c:v>
                </c:pt>
                <c:pt idx="3">
                  <c:v>0</c:v>
                </c:pt>
                <c:pt idx="4">
                  <c:v>0.2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584448"/>
        <c:axId val="34585984"/>
      </c:barChart>
      <c:catAx>
        <c:axId val="34584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585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58598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5844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0.4</c:v>
                </c:pt>
                <c:pt idx="1">
                  <c:v>0.6</c:v>
                </c:pt>
                <c:pt idx="2">
                  <c:v>0.55000000000000004</c:v>
                </c:pt>
                <c:pt idx="4">
                  <c:v>1</c:v>
                </c:pt>
                <c:pt idx="5">
                  <c:v>0.95</c:v>
                </c:pt>
                <c:pt idx="6">
                  <c:v>0.55000000000000004</c:v>
                </c:pt>
                <c:pt idx="8">
                  <c:v>1</c:v>
                </c:pt>
                <c:pt idx="9">
                  <c:v>0.95</c:v>
                </c:pt>
                <c:pt idx="10">
                  <c:v>0.95</c:v>
                </c:pt>
                <c:pt idx="12">
                  <c:v>1</c:v>
                </c:pt>
                <c:pt idx="13">
                  <c:v>0.95</c:v>
                </c:pt>
                <c:pt idx="14">
                  <c:v>1</c:v>
                </c:pt>
                <c:pt idx="16">
                  <c:v>0.15</c:v>
                </c:pt>
                <c:pt idx="1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0.6</c:v>
                </c:pt>
                <c:pt idx="1">
                  <c:v>0.4</c:v>
                </c:pt>
                <c:pt idx="2">
                  <c:v>0.45</c:v>
                </c:pt>
                <c:pt idx="5">
                  <c:v>0.05</c:v>
                </c:pt>
                <c:pt idx="6">
                  <c:v>0.45</c:v>
                </c:pt>
                <c:pt idx="9">
                  <c:v>0.05</c:v>
                </c:pt>
                <c:pt idx="10">
                  <c:v>0.05</c:v>
                </c:pt>
                <c:pt idx="13">
                  <c:v>0.05</c:v>
                </c:pt>
                <c:pt idx="16">
                  <c:v>0.85</c:v>
                </c:pt>
                <c:pt idx="17">
                  <c:v>1</c:v>
                </c:pt>
                <c:pt idx="18">
                  <c:v>0.95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309632"/>
        <c:axId val="34311168"/>
      </c:barChart>
      <c:catAx>
        <c:axId val="3430963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4311168"/>
        <c:crosses val="autoZero"/>
        <c:auto val="1"/>
        <c:lblAlgn val="ctr"/>
        <c:lblOffset val="100"/>
        <c:noMultiLvlLbl val="0"/>
      </c:catAx>
      <c:valAx>
        <c:axId val="343111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30963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1</c:v>
                </c:pt>
                <c:pt idx="1">
                  <c:v>0.86000000000000032</c:v>
                </c:pt>
                <c:pt idx="2">
                  <c:v>0.90476190476190443</c:v>
                </c:pt>
                <c:pt idx="4">
                  <c:v>1</c:v>
                </c:pt>
                <c:pt idx="5">
                  <c:v>0.9600000000000003</c:v>
                </c:pt>
                <c:pt idx="6">
                  <c:v>0.90476190476190443</c:v>
                </c:pt>
                <c:pt idx="9">
                  <c:v>0.05</c:v>
                </c:pt>
                <c:pt idx="10">
                  <c:v>9.5238095238095247E-2</c:v>
                </c:pt>
                <c:pt idx="12">
                  <c:v>0.85000000000000031</c:v>
                </c:pt>
                <c:pt idx="13">
                  <c:v>0.9600000000000003</c:v>
                </c:pt>
                <c:pt idx="14">
                  <c:v>0.85714285714285743</c:v>
                </c:pt>
                <c:pt idx="16">
                  <c:v>0.8</c:v>
                </c:pt>
                <c:pt idx="17">
                  <c:v>0.64000000000000035</c:v>
                </c:pt>
                <c:pt idx="18">
                  <c:v>0.7100000000000003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1">
                  <c:v>9.0000000000000024E-2</c:v>
                </c:pt>
                <c:pt idx="2">
                  <c:v>4.7619047619047623E-2</c:v>
                </c:pt>
                <c:pt idx="6">
                  <c:v>4.7619047619047623E-2</c:v>
                </c:pt>
                <c:pt idx="8">
                  <c:v>0.95000000000000029</c:v>
                </c:pt>
                <c:pt idx="9">
                  <c:v>0.91</c:v>
                </c:pt>
                <c:pt idx="10">
                  <c:v>0.85714285714285743</c:v>
                </c:pt>
                <c:pt idx="12">
                  <c:v>0.1</c:v>
                </c:pt>
                <c:pt idx="14">
                  <c:v>4.7619047619047623E-2</c:v>
                </c:pt>
                <c:pt idx="16">
                  <c:v>0.15000000000000008</c:v>
                </c:pt>
                <c:pt idx="17">
                  <c:v>0.32000000000000017</c:v>
                </c:pt>
                <c:pt idx="18">
                  <c:v>0.29000000000000015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0%</c:formatCode>
                <c:ptCount val="20"/>
                <c:pt idx="1">
                  <c:v>4.5000000000000012E-2</c:v>
                </c:pt>
                <c:pt idx="2">
                  <c:v>4.7619047619047623E-2</c:v>
                </c:pt>
                <c:pt idx="5">
                  <c:v>0.05</c:v>
                </c:pt>
                <c:pt idx="6">
                  <c:v>4.7619047619047623E-2</c:v>
                </c:pt>
                <c:pt idx="8">
                  <c:v>0.05</c:v>
                </c:pt>
                <c:pt idx="9">
                  <c:v>0.05</c:v>
                </c:pt>
                <c:pt idx="10">
                  <c:v>4.7619047619047623E-2</c:v>
                </c:pt>
                <c:pt idx="12">
                  <c:v>0.05</c:v>
                </c:pt>
                <c:pt idx="13">
                  <c:v>0.05</c:v>
                </c:pt>
                <c:pt idx="14">
                  <c:v>9.5238095238095247E-2</c:v>
                </c:pt>
                <c:pt idx="16">
                  <c:v>0.05</c:v>
                </c:pt>
                <c:pt idx="17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048960"/>
        <c:axId val="5063040"/>
      </c:barChart>
      <c:catAx>
        <c:axId val="50489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063040"/>
        <c:crosses val="autoZero"/>
        <c:auto val="1"/>
        <c:lblAlgn val="ctr"/>
        <c:lblOffset val="100"/>
        <c:noMultiLvlLbl val="0"/>
      </c:catAx>
      <c:valAx>
        <c:axId val="50630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04896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05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(N=15)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0.81</c:v>
                </c:pt>
                <c:pt idx="1">
                  <c:v>0.87000000000000011</c:v>
                </c:pt>
                <c:pt idx="2">
                  <c:v>0.8666666666666667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2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(N=15)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7.0000000000000021E-2</c:v>
                </c:pt>
                <c:pt idx="2">
                  <c:v>6.666666666666668E-2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(N=15)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0.19</c:v>
                </c:pt>
                <c:pt idx="1">
                  <c:v>7.0000000000000021E-2</c:v>
                </c:pt>
                <c:pt idx="2">
                  <c:v>6.666666666666668E-2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5243520"/>
        <c:axId val="35245056"/>
      </c:barChart>
      <c:catAx>
        <c:axId val="3524352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35245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4505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4352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324672"/>
        <c:axId val="35326208"/>
      </c:barChart>
      <c:catAx>
        <c:axId val="353246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326208"/>
        <c:crosses val="autoZero"/>
        <c:auto val="1"/>
        <c:lblAlgn val="ctr"/>
        <c:lblOffset val="100"/>
        <c:noMultiLvlLbl val="0"/>
      </c:catAx>
      <c:valAx>
        <c:axId val="3532620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3246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  <c:pt idx="4">
                  <c:v>Tak, przywitał, ale użył innych słów, a powitanie nie było uprzejme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  <c:pt idx="4">
                  <c:v>Tak, przywitał, ale użył innych słów, a powitanie nie było uprzejme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0.77000000000000013</c:v>
                </c:pt>
                <c:pt idx="1">
                  <c:v>0.05</c:v>
                </c:pt>
                <c:pt idx="2">
                  <c:v>0</c:v>
                </c:pt>
                <c:pt idx="3">
                  <c:v>0.14000000000000001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  <c:pt idx="4">
                  <c:v>Tak, przywitał, ale użył innych słów, a powitanie nie było uprzejme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0.71428571428571441</c:v>
                </c:pt>
                <c:pt idx="1">
                  <c:v>0.19047619047619052</c:v>
                </c:pt>
                <c:pt idx="2">
                  <c:v>4.7619047619047623E-2</c:v>
                </c:pt>
                <c:pt idx="3">
                  <c:v>4.7619047619047623E-2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403648"/>
        <c:axId val="35405184"/>
      </c:barChart>
      <c:catAx>
        <c:axId val="354036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405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4051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40364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0.85</c:v>
                </c:pt>
                <c:pt idx="1">
                  <c:v>0.9</c:v>
                </c:pt>
                <c:pt idx="2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0.15</c:v>
                </c:pt>
                <c:pt idx="1">
                  <c:v>0.1</c:v>
                </c:pt>
                <c:pt idx="2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4213888"/>
        <c:axId val="34338688"/>
      </c:barChart>
      <c:catAx>
        <c:axId val="342138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338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33868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4213888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0.91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1">
                  <c:v>9.0000000000000011E-2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5653120"/>
        <c:axId val="35654656"/>
      </c:barChart>
      <c:catAx>
        <c:axId val="356531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654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65465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653120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5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627136"/>
        <c:axId val="33641216"/>
      </c:barChart>
      <c:catAx>
        <c:axId val="33627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641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64121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6271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0.95000000000000029</c:v>
                </c:pt>
                <c:pt idx="1">
                  <c:v>0.86000000000000032</c:v>
                </c:pt>
                <c:pt idx="2">
                  <c:v>0.90476190476190443</c:v>
                </c:pt>
                <c:pt idx="4">
                  <c:v>0.95000000000000029</c:v>
                </c:pt>
                <c:pt idx="5">
                  <c:v>0.91</c:v>
                </c:pt>
                <c:pt idx="6">
                  <c:v>0.95238095238095244</c:v>
                </c:pt>
                <c:pt idx="13">
                  <c:v>0.05</c:v>
                </c:pt>
                <c:pt idx="17">
                  <c:v>9.0000000000000024E-2</c:v>
                </c:pt>
                <c:pt idx="18">
                  <c:v>4.7619047619047623E-2</c:v>
                </c:pt>
                <c:pt idx="20">
                  <c:v>1</c:v>
                </c:pt>
                <c:pt idx="21">
                  <c:v>0.82000000000000028</c:v>
                </c:pt>
                <c:pt idx="22">
                  <c:v>0.95238095238095244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4"/>
                <c:pt idx="0">
                  <c:v>0.05</c:v>
                </c:pt>
                <c:pt idx="1">
                  <c:v>0.14000000000000001</c:v>
                </c:pt>
                <c:pt idx="2">
                  <c:v>9.5238095238095247E-2</c:v>
                </c:pt>
                <c:pt idx="4">
                  <c:v>0.05</c:v>
                </c:pt>
                <c:pt idx="5">
                  <c:v>9.0000000000000024E-2</c:v>
                </c:pt>
                <c:pt idx="6">
                  <c:v>4.7619047619047623E-2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0.95000000000000029</c:v>
                </c:pt>
                <c:pt idx="14">
                  <c:v>1</c:v>
                </c:pt>
                <c:pt idx="16">
                  <c:v>1</c:v>
                </c:pt>
                <c:pt idx="17">
                  <c:v>0.91</c:v>
                </c:pt>
                <c:pt idx="18">
                  <c:v>0.95238095238095244</c:v>
                </c:pt>
                <c:pt idx="21">
                  <c:v>0.18000000000000008</c:v>
                </c:pt>
                <c:pt idx="22">
                  <c:v>4.7619047619047623E-2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5746176"/>
        <c:axId val="35747712"/>
      </c:barChart>
      <c:catAx>
        <c:axId val="3574617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5747712"/>
        <c:crosses val="autoZero"/>
        <c:auto val="1"/>
        <c:lblAlgn val="ctr"/>
        <c:lblOffset val="100"/>
        <c:noMultiLvlLbl val="0"/>
      </c:catAx>
      <c:valAx>
        <c:axId val="357477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74617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625462962962964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0.5</c:v>
                </c:pt>
                <c:pt idx="1">
                  <c:v>0.41000000000000014</c:v>
                </c:pt>
                <c:pt idx="2">
                  <c:v>0.57142857142857195</c:v>
                </c:pt>
                <c:pt idx="4">
                  <c:v>1</c:v>
                </c:pt>
                <c:pt idx="5">
                  <c:v>0.95000000000000029</c:v>
                </c:pt>
                <c:pt idx="6">
                  <c:v>0.5</c:v>
                </c:pt>
                <c:pt idx="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0.5</c:v>
                </c:pt>
                <c:pt idx="1">
                  <c:v>0.59</c:v>
                </c:pt>
                <c:pt idx="2">
                  <c:v>0.42857142857142855</c:v>
                </c:pt>
                <c:pt idx="5">
                  <c:v>0.05</c:v>
                </c:pt>
                <c:pt idx="6">
                  <c:v>0.5</c:v>
                </c:pt>
                <c:pt idx="8">
                  <c:v>0.95000000000000029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745344"/>
        <c:axId val="34784000"/>
      </c:barChart>
      <c:catAx>
        <c:axId val="3474534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4784000"/>
        <c:crosses val="autoZero"/>
        <c:auto val="1"/>
        <c:lblAlgn val="ctr"/>
        <c:lblOffset val="100"/>
        <c:noMultiLvlLbl val="0"/>
      </c:catAx>
      <c:valAx>
        <c:axId val="347840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74534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48160"/>
        <c:axId val="35149696"/>
      </c:barChart>
      <c:catAx>
        <c:axId val="351481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149696"/>
        <c:crosses val="autoZero"/>
        <c:auto val="1"/>
        <c:lblAlgn val="ctr"/>
        <c:lblOffset val="100"/>
        <c:noMultiLvlLbl val="0"/>
      </c:catAx>
      <c:valAx>
        <c:axId val="351496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481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0.5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0.41000000000000003</c:v>
                </c:pt>
                <c:pt idx="1">
                  <c:v>0.27</c:v>
                </c:pt>
                <c:pt idx="2">
                  <c:v>0.05</c:v>
                </c:pt>
                <c:pt idx="3">
                  <c:v>9.0000000000000011E-2</c:v>
                </c:pt>
                <c:pt idx="4">
                  <c:v>0.18000000000000002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0.61904761904761918</c:v>
                </c:pt>
                <c:pt idx="1">
                  <c:v>0.19047619047619052</c:v>
                </c:pt>
                <c:pt idx="2">
                  <c:v>0</c:v>
                </c:pt>
                <c:pt idx="3">
                  <c:v>0.19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183232"/>
        <c:axId val="35795328"/>
      </c:barChart>
      <c:catAx>
        <c:axId val="35183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795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7953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1832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297E-2"/>
          <c:y val="5.9422750424448473E-2"/>
          <c:w val="0.586921156790566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(N=6***)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0.05</c:v>
                </c:pt>
                <c:pt idx="2">
                  <c:v>4.7619047619047616E-2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(N=6***)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0.83333333333333348</c:v>
                </c:pt>
                <c:pt idx="1">
                  <c:v>0.77</c:v>
                </c:pt>
                <c:pt idx="2">
                  <c:v>0.66666666666666674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9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34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(N=6***)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0.16666666666666663</c:v>
                </c:pt>
                <c:pt idx="1">
                  <c:v>0.18</c:v>
                </c:pt>
                <c:pt idx="2">
                  <c:v>0.28571428571428575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7423488"/>
        <c:axId val="47425024"/>
      </c:barChart>
      <c:catAx>
        <c:axId val="47423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7425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4250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47423488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/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6422912"/>
        <c:axId val="96432896"/>
      </c:barChart>
      <c:catAx>
        <c:axId val="9642291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96432896"/>
        <c:crosses val="autoZero"/>
        <c:auto val="1"/>
        <c:lblAlgn val="ctr"/>
        <c:lblOffset val="100"/>
        <c:noMultiLvlLbl val="0"/>
      </c:catAx>
      <c:valAx>
        <c:axId val="964328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64229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6"/>
                <c:pt idx="0">
                  <c:v>0.95000000000000007</c:v>
                </c:pt>
                <c:pt idx="1">
                  <c:v>0</c:v>
                </c:pt>
                <c:pt idx="2">
                  <c:v>0</c:v>
                </c:pt>
                <c:pt idx="3">
                  <c:v>0.15000000000000002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6"/>
                <c:pt idx="0">
                  <c:v>0.85000000000000009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0.2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6"/>
                <c:pt idx="0">
                  <c:v>0.76190476190476186</c:v>
                </c:pt>
                <c:pt idx="1">
                  <c:v>0.19047619047619052</c:v>
                </c:pt>
                <c:pt idx="2">
                  <c:v>4.7619047619047623E-2</c:v>
                </c:pt>
                <c:pt idx="3">
                  <c:v>4.7619047619047623E-2</c:v>
                </c:pt>
                <c:pt idx="4">
                  <c:v>4.7619047619047623E-2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6571776"/>
        <c:axId val="96573312"/>
      </c:barChart>
      <c:catAx>
        <c:axId val="965717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573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5733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65717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3"/>
              <c:layout>
                <c:manualLayout>
                  <c:x val="-9.1134259259259512E-2"/>
                  <c:y val="0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2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</c:v>
                </c:pt>
                <c:pt idx="3">
                  <c:v>0.75000000000000011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3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9.0000000000000011E-2</c:v>
                </c:pt>
                <c:pt idx="2">
                  <c:v>9.0000000000000011E-2</c:v>
                </c:pt>
                <c:pt idx="3">
                  <c:v>0.82000000000000006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0.1</c:v>
                </c:pt>
                <c:pt idx="2">
                  <c:v>0</c:v>
                </c:pt>
                <c:pt idx="3">
                  <c:v>0.70000000000000007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6957952"/>
        <c:axId val="96959488"/>
      </c:barChart>
      <c:catAx>
        <c:axId val="969579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6959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9594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69579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749248"/>
        <c:axId val="96978816"/>
      </c:barChart>
      <c:catAx>
        <c:axId val="3574924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96978816"/>
        <c:crosses val="autoZero"/>
        <c:auto val="1"/>
        <c:lblAlgn val="ctr"/>
        <c:lblOffset val="100"/>
        <c:noMultiLvlLbl val="0"/>
      </c:catAx>
      <c:valAx>
        <c:axId val="969788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7492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0.45</c:v>
                </c:pt>
                <c:pt idx="1">
                  <c:v>0.55000000000000004</c:v>
                </c:pt>
                <c:pt idx="2">
                  <c:v>0.45</c:v>
                </c:pt>
                <c:pt idx="3">
                  <c:v>0.45</c:v>
                </c:pt>
                <c:pt idx="4">
                  <c:v>0.25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</c:v>
                </c:pt>
                <c:pt idx="1">
                  <c:v>0.60000000000000009</c:v>
                </c:pt>
                <c:pt idx="2">
                  <c:v>0.85000000000000009</c:v>
                </c:pt>
                <c:pt idx="3">
                  <c:v>0.55000000000000004</c:v>
                </c:pt>
                <c:pt idx="4">
                  <c:v>0.15000000000000002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0.80952380952380965</c:v>
                </c:pt>
                <c:pt idx="1">
                  <c:v>0.42857142857142855</c:v>
                </c:pt>
                <c:pt idx="2">
                  <c:v>0.80952380952380965</c:v>
                </c:pt>
                <c:pt idx="3">
                  <c:v>0.57142857142857162</c:v>
                </c:pt>
                <c:pt idx="4">
                  <c:v>9.5238095238095247E-2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8801152"/>
        <c:axId val="98802688"/>
      </c:barChart>
      <c:catAx>
        <c:axId val="988011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802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880268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88011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695232"/>
        <c:axId val="33696768"/>
      </c:barChart>
      <c:catAx>
        <c:axId val="336952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696768"/>
        <c:crosses val="autoZero"/>
        <c:auto val="1"/>
        <c:lblAlgn val="ctr"/>
        <c:lblOffset val="100"/>
        <c:noMultiLvlLbl val="0"/>
      </c:catAx>
      <c:valAx>
        <c:axId val="3369676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36952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8085888"/>
        <c:axId val="98091776"/>
      </c:barChart>
      <c:catAx>
        <c:axId val="980858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98091776"/>
        <c:crosses val="autoZero"/>
        <c:auto val="1"/>
        <c:lblAlgn val="ctr"/>
        <c:lblOffset val="100"/>
        <c:noMultiLvlLbl val="0"/>
      </c:catAx>
      <c:valAx>
        <c:axId val="9809177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80858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9109120"/>
        <c:axId val="99110912"/>
      </c:barChart>
      <c:catAx>
        <c:axId val="9910912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99110912"/>
        <c:crosses val="autoZero"/>
        <c:auto val="1"/>
        <c:lblAlgn val="ctr"/>
        <c:lblOffset val="100"/>
        <c:noMultiLvlLbl val="0"/>
      </c:catAx>
      <c:valAx>
        <c:axId val="991109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910912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0.23</c:v>
                </c:pt>
                <c:pt idx="1">
                  <c:v>0.23</c:v>
                </c:pt>
                <c:pt idx="2">
                  <c:v>0.09</c:v>
                </c:pt>
                <c:pt idx="3">
                  <c:v>0</c:v>
                </c:pt>
                <c:pt idx="4">
                  <c:v>0.41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0.15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0.55000000000000004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9250176"/>
        <c:axId val="99251712"/>
      </c:barChart>
      <c:catAx>
        <c:axId val="992501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9251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925171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992501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0.41</c:v>
                </c:pt>
                <c:pt idx="1">
                  <c:v>0.14000000000000001</c:v>
                </c:pt>
                <c:pt idx="2">
                  <c:v>0.05</c:v>
                </c:pt>
                <c:pt idx="3">
                  <c:v>0.41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0.77777777777777779</c:v>
                </c:pt>
                <c:pt idx="1">
                  <c:v>0.05</c:v>
                </c:pt>
                <c:pt idx="2">
                  <c:v>0.16666666666666666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9197696"/>
        <c:axId val="99199232"/>
      </c:barChart>
      <c:catAx>
        <c:axId val="99197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9199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9199232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991976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(N=11)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9366784"/>
        <c:axId val="99373824"/>
      </c:barChart>
      <c:catAx>
        <c:axId val="9936678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99373824"/>
        <c:crosses val="autoZero"/>
        <c:auto val="1"/>
        <c:lblAlgn val="ctr"/>
        <c:lblOffset val="100"/>
        <c:noMultiLvlLbl val="0"/>
      </c:catAx>
      <c:valAx>
        <c:axId val="993738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93667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8894592"/>
        <c:axId val="98896128"/>
      </c:barChart>
      <c:catAx>
        <c:axId val="988945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98896128"/>
        <c:crosses val="autoZero"/>
        <c:auto val="1"/>
        <c:lblAlgn val="ctr"/>
        <c:lblOffset val="100"/>
        <c:noMultiLvlLbl val="0"/>
      </c:catAx>
      <c:valAx>
        <c:axId val="9889612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88945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5289500509683993E-2"/>
          <c:w val="0.72138728323699397"/>
          <c:h val="0.63429765545361871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0.36363636363636365</c:v>
                </c:pt>
                <c:pt idx="1">
                  <c:v>0.45454545454545453</c:v>
                </c:pt>
                <c:pt idx="2">
                  <c:v>0.18181818181818182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8972416"/>
        <c:axId val="98973952"/>
      </c:barChart>
      <c:catAx>
        <c:axId val="98972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8973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89739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89724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4.5289500509683993E-2"/>
          <c:w val="0.72138728323699397"/>
          <c:h val="0.9547104994903160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0.33333333333333326</c:v>
                </c:pt>
                <c:pt idx="1">
                  <c:v>0.1111111111111111</c:v>
                </c:pt>
                <c:pt idx="2">
                  <c:v>0</c:v>
                </c:pt>
                <c:pt idx="3">
                  <c:v>0.1111111111111111</c:v>
                </c:pt>
                <c:pt idx="4">
                  <c:v>0.44444444444444442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99030144"/>
        <c:axId val="99031680"/>
      </c:barChart>
      <c:catAx>
        <c:axId val="990301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99031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90316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90301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9578240"/>
        <c:axId val="99579776"/>
      </c:barChart>
      <c:catAx>
        <c:axId val="99578240"/>
        <c:scaling>
          <c:orientation val="maxMin"/>
        </c:scaling>
        <c:delete val="1"/>
        <c:axPos val="b"/>
        <c:majorTickMark val="out"/>
        <c:minorTickMark val="none"/>
        <c:tickLblPos val="none"/>
        <c:crossAx val="99579776"/>
        <c:crosses val="autoZero"/>
        <c:auto val="1"/>
        <c:lblAlgn val="ctr"/>
        <c:lblOffset val="100"/>
        <c:noMultiLvlLbl val="0"/>
      </c:catAx>
      <c:valAx>
        <c:axId val="9957977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995782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(N=11**)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9908992"/>
        <c:axId val="99923072"/>
      </c:barChart>
      <c:catAx>
        <c:axId val="999089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99923072"/>
        <c:crosses val="autoZero"/>
        <c:auto val="1"/>
        <c:lblAlgn val="ctr"/>
        <c:lblOffset val="100"/>
        <c:noMultiLvlLbl val="0"/>
      </c:catAx>
      <c:valAx>
        <c:axId val="999230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99089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099E-2"/>
          <c:w val="0.99775176931175047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ma/brak kart informacyjnych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0.55000000000000004</c:v>
                </c:pt>
                <c:pt idx="3">
                  <c:v>0.15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ma/brak kart informacyjnych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ma/brak kart informacyjnych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</c:v>
                </c:pt>
                <c:pt idx="1">
                  <c:v>0.25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901184"/>
        <c:axId val="33911168"/>
      </c:barChart>
      <c:catAx>
        <c:axId val="339011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11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1116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9011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0.73</c:v>
                </c:pt>
                <c:pt idx="1">
                  <c:v>0.27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0.3</c:v>
                </c:pt>
                <c:pt idx="1">
                  <c:v>0.2</c:v>
                </c:pt>
                <c:pt idx="2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0.23809523809523808</c:v>
                </c:pt>
                <c:pt idx="1">
                  <c:v>4.7619047619047616E-2</c:v>
                </c:pt>
                <c:pt idx="2">
                  <c:v>0.66666666666666663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0000512"/>
        <c:axId val="100002048"/>
      </c:barChart>
      <c:catAx>
        <c:axId val="100000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0002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002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00005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0.60000000000000009</c:v>
                </c:pt>
                <c:pt idx="1">
                  <c:v>0.05</c:v>
                </c:pt>
                <c:pt idx="2">
                  <c:v>0.35000000000000003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0.64000000000000012</c:v>
                </c:pt>
                <c:pt idx="1">
                  <c:v>0.05</c:v>
                </c:pt>
                <c:pt idx="2">
                  <c:v>0.32000000000000006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0.66666666666666674</c:v>
                </c:pt>
                <c:pt idx="1">
                  <c:v>4.7619047619047623E-2</c:v>
                </c:pt>
                <c:pt idx="2">
                  <c:v>0.28000000000000008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0051200"/>
        <c:axId val="100069376"/>
      </c:barChart>
      <c:catAx>
        <c:axId val="1000512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00069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069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0051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0.6</c:v>
                </c:pt>
                <c:pt idx="1">
                  <c:v>0.55000000000000004</c:v>
                </c:pt>
                <c:pt idx="2">
                  <c:v>0.48</c:v>
                </c:pt>
                <c:pt idx="4">
                  <c:v>0.05</c:v>
                </c:pt>
                <c:pt idx="5">
                  <c:v>0.14000000000000001</c:v>
                </c:pt>
                <c:pt idx="6">
                  <c:v>0.14000000000000001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0.4</c:v>
                </c:pt>
                <c:pt idx="1">
                  <c:v>0.45</c:v>
                </c:pt>
                <c:pt idx="2">
                  <c:v>0.52</c:v>
                </c:pt>
                <c:pt idx="4">
                  <c:v>0.75</c:v>
                </c:pt>
                <c:pt idx="5">
                  <c:v>0.64</c:v>
                </c:pt>
                <c:pt idx="6">
                  <c:v>0.86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0.2</c:v>
                </c:pt>
                <c:pt idx="5" formatCode="0%">
                  <c:v>0.23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99667968"/>
        <c:axId val="99669504"/>
      </c:barChart>
      <c:catAx>
        <c:axId val="996679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99669504"/>
        <c:crosses val="autoZero"/>
        <c:auto val="1"/>
        <c:lblAlgn val="ctr"/>
        <c:lblOffset val="100"/>
        <c:noMultiLvlLbl val="0"/>
      </c:catAx>
      <c:valAx>
        <c:axId val="996695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96679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3.0491748015543517E-2"/>
          <c:y val="0.41712727362777507"/>
          <c:w val="0.95361257435714286"/>
          <c:h val="0.1657451431967609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1">
                  <c:v>0.23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1</c:v>
                </c:pt>
                <c:pt idx="1">
                  <c:v>0.77</c:v>
                </c:pt>
                <c:pt idx="2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99745792"/>
        <c:axId val="99747328"/>
      </c:barChart>
      <c:catAx>
        <c:axId val="9974579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99747328"/>
        <c:crosses val="autoZero"/>
        <c:auto val="1"/>
        <c:lblAlgn val="ctr"/>
        <c:lblOffset val="100"/>
        <c:noMultiLvlLbl val="0"/>
      </c:catAx>
      <c:valAx>
        <c:axId val="997473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9974579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1.3866371171165157E-2"/>
          <c:y val="0.80654100529100525"/>
          <c:w val="0.9272295043802814"/>
          <c:h val="0.19345916444599084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99825536"/>
        <c:axId val="99827072"/>
      </c:barChart>
      <c:catAx>
        <c:axId val="9982553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99827072"/>
        <c:crosses val="autoZero"/>
        <c:auto val="1"/>
        <c:lblAlgn val="ctr"/>
        <c:lblOffset val="100"/>
        <c:noMultiLvlLbl val="0"/>
      </c:catAx>
      <c:valAx>
        <c:axId val="998270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998255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0.85</c:v>
                </c:pt>
                <c:pt idx="3">
                  <c:v>0.9</c:v>
                </c:pt>
                <c:pt idx="4">
                  <c:v>0.85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0.82</c:v>
                </c:pt>
                <c:pt idx="1">
                  <c:v>0.86</c:v>
                </c:pt>
                <c:pt idx="2">
                  <c:v>0.82</c:v>
                </c:pt>
                <c:pt idx="3">
                  <c:v>0.77</c:v>
                </c:pt>
                <c:pt idx="4">
                  <c:v>0.73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</c:v>
                </c:pt>
                <c:pt idx="1">
                  <c:v>0.95</c:v>
                </c:pt>
                <c:pt idx="2">
                  <c:v>0.8</c:v>
                </c:pt>
                <c:pt idx="3">
                  <c:v>0.9</c:v>
                </c:pt>
                <c:pt idx="4">
                  <c:v>0.86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00080640"/>
        <c:axId val="100094720"/>
      </c:barChart>
      <c:catAx>
        <c:axId val="10008064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00094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09472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000806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0.57142857142857195</c:v>
                </c:pt>
                <c:pt idx="1">
                  <c:v>0.5</c:v>
                </c:pt>
                <c:pt idx="2">
                  <c:v>0.5</c:v>
                </c:pt>
                <c:pt idx="4">
                  <c:v>0.57142857142857195</c:v>
                </c:pt>
                <c:pt idx="5">
                  <c:v>0.54545454545454541</c:v>
                </c:pt>
                <c:pt idx="6">
                  <c:v>0.65000000000000036</c:v>
                </c:pt>
                <c:pt idx="8">
                  <c:v>0.52380952380952384</c:v>
                </c:pt>
                <c:pt idx="9">
                  <c:v>0.54545454545454541</c:v>
                </c:pt>
                <c:pt idx="10">
                  <c:v>0.65000000000000036</c:v>
                </c:pt>
                <c:pt idx="12">
                  <c:v>0.57142857142857195</c:v>
                </c:pt>
                <c:pt idx="13">
                  <c:v>0.54545454545454541</c:v>
                </c:pt>
                <c:pt idx="14">
                  <c:v>0.85000000000000031</c:v>
                </c:pt>
                <c:pt idx="16">
                  <c:v>0.57142857142857195</c:v>
                </c:pt>
                <c:pt idx="17">
                  <c:v>0.59090909090909094</c:v>
                </c:pt>
                <c:pt idx="18">
                  <c:v>0.75000000000000033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0.28571428571428598</c:v>
                </c:pt>
                <c:pt idx="1">
                  <c:v>0.22727272727272727</c:v>
                </c:pt>
                <c:pt idx="2">
                  <c:v>0.35000000000000014</c:v>
                </c:pt>
                <c:pt idx="4">
                  <c:v>0.33333333333333337</c:v>
                </c:pt>
                <c:pt idx="5">
                  <c:v>0.22727272727272727</c:v>
                </c:pt>
                <c:pt idx="6">
                  <c:v>0.25</c:v>
                </c:pt>
                <c:pt idx="8">
                  <c:v>0.33333333333333337</c:v>
                </c:pt>
                <c:pt idx="9">
                  <c:v>0.27272727272727282</c:v>
                </c:pt>
                <c:pt idx="10">
                  <c:v>0.2</c:v>
                </c:pt>
                <c:pt idx="12">
                  <c:v>0.38095238095238126</c:v>
                </c:pt>
                <c:pt idx="13">
                  <c:v>0.3181818181818184</c:v>
                </c:pt>
                <c:pt idx="14">
                  <c:v>0.15000000000000008</c:v>
                </c:pt>
                <c:pt idx="16">
                  <c:v>0.38095238095238126</c:v>
                </c:pt>
                <c:pt idx="17">
                  <c:v>0.22727272727272727</c:v>
                </c:pt>
                <c:pt idx="18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4.7619047619047623E-2</c:v>
                </c:pt>
                <c:pt idx="1">
                  <c:v>0.22727272727272727</c:v>
                </c:pt>
                <c:pt idx="2">
                  <c:v>0.15000000000000008</c:v>
                </c:pt>
                <c:pt idx="4">
                  <c:v>4.7619047619047623E-2</c:v>
                </c:pt>
                <c:pt idx="5">
                  <c:v>0.18181818181818196</c:v>
                </c:pt>
                <c:pt idx="6">
                  <c:v>0.1</c:v>
                </c:pt>
                <c:pt idx="8">
                  <c:v>9.5238095238095247E-2</c:v>
                </c:pt>
                <c:pt idx="9">
                  <c:v>0.18181818181818196</c:v>
                </c:pt>
                <c:pt idx="10">
                  <c:v>0.15000000000000008</c:v>
                </c:pt>
                <c:pt idx="12">
                  <c:v>4.7619047619047623E-2</c:v>
                </c:pt>
                <c:pt idx="13">
                  <c:v>4.5454545454545463E-2</c:v>
                </c:pt>
                <c:pt idx="16">
                  <c:v>4.7619047619047623E-2</c:v>
                </c:pt>
                <c:pt idx="17">
                  <c:v>0.18181818181818196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917658730158699E-2"/>
                  <c:y val="2.044302002756514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0%</c:formatCode>
                <c:ptCount val="19"/>
                <c:pt idx="0">
                  <c:v>9.5238095238095247E-2</c:v>
                </c:pt>
                <c:pt idx="1">
                  <c:v>4.5454545454545463E-2</c:v>
                </c:pt>
                <c:pt idx="4">
                  <c:v>4.7619047619047623E-2</c:v>
                </c:pt>
                <c:pt idx="5">
                  <c:v>4.5454545454545463E-2</c:v>
                </c:pt>
                <c:pt idx="8">
                  <c:v>4.7619047619047623E-2</c:v>
                </c:pt>
                <c:pt idx="13">
                  <c:v>9.0909090909091023E-2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19690752"/>
        <c:axId val="119692288"/>
      </c:barChart>
      <c:catAx>
        <c:axId val="119690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196922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692288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19690752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8589065255732045"/>
          <c:h val="6.014955970740336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3956992"/>
        <c:axId val="33958528"/>
      </c:barChart>
      <c:catAx>
        <c:axId val="339569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58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585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95699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6584530831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4125696"/>
        <c:axId val="34127232"/>
      </c:barChart>
      <c:catAx>
        <c:axId val="341256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27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272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2569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049024"/>
        <c:axId val="34059008"/>
      </c:barChart>
      <c:catAx>
        <c:axId val="3404902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4059008"/>
        <c:crosses val="autoZero"/>
        <c:auto val="1"/>
        <c:lblAlgn val="ctr"/>
        <c:lblOffset val="100"/>
        <c:noMultiLvlLbl val="0"/>
      </c:catAx>
      <c:valAx>
        <c:axId val="3405900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40490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0.15</c:v>
                </c:pt>
                <c:pt idx="2">
                  <c:v>0.6</c:v>
                </c:pt>
                <c:pt idx="3">
                  <c:v>0.1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0.1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Na stolikach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</c:v>
                </c:pt>
                <c:pt idx="1">
                  <c:v>0.3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444224"/>
        <c:axId val="33445760"/>
      </c:barChart>
      <c:catAx>
        <c:axId val="334442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445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44576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4442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3559680"/>
        <c:axId val="33561216"/>
      </c:barChart>
      <c:catAx>
        <c:axId val="335596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561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5612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55968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Śródmieście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052190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328544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458735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456266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052190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635435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82530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542794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037305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16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667840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243913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15"/>
          <p:cNvSpPr txBox="1"/>
          <p:nvPr/>
        </p:nvSpPr>
        <p:spPr>
          <a:xfrm>
            <a:off x="0" y="6479024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9372391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7201014"/>
              </p:ext>
            </p:extLst>
          </p:nvPr>
        </p:nvGraphicFramePr>
        <p:xfrm>
          <a:off x="5220866" y="2494735"/>
          <a:ext cx="4176464" cy="3984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869568"/>
              </p:ext>
            </p:extLst>
          </p:nvPr>
        </p:nvGraphicFramePr>
        <p:xfrm>
          <a:off x="4428978" y="2440202"/>
          <a:ext cx="1727992" cy="4062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7992"/>
              </a:tblGrid>
              <a:tr h="84048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704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704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4048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4048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słów, a powitanie nie było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2383472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048129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pole tekstowe 15"/>
          <p:cNvSpPr txBox="1"/>
          <p:nvPr/>
        </p:nvSpPr>
        <p:spPr>
          <a:xfrm>
            <a:off x="0" y="6479024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6790099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83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68200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5"/>
          <p:cNvSpPr txBox="1"/>
          <p:nvPr/>
        </p:nvSpPr>
        <p:spPr>
          <a:xfrm>
            <a:off x="-35718" y="64860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67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710259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12077" y="192129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08597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737479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15"/>
          <p:cNvSpPr txBox="1"/>
          <p:nvPr/>
        </p:nvSpPr>
        <p:spPr>
          <a:xfrm>
            <a:off x="-32424" y="6461699"/>
            <a:ext cx="266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3352671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469953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722528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691678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2424" y="6461699"/>
            <a:ext cx="2516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5594620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684024"/>
              </p:ext>
            </p:extLst>
          </p:nvPr>
        </p:nvGraphicFramePr>
        <p:xfrm>
          <a:off x="981809" y="2421682"/>
          <a:ext cx="4320000" cy="4437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783082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448279"/>
              </p:ext>
            </p:extLst>
          </p:nvPr>
        </p:nvGraphicFramePr>
        <p:xfrm>
          <a:off x="0" y="2277666"/>
          <a:ext cx="1800000" cy="4464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1192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426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4268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426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93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043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955382"/>
              </p:ext>
            </p:extLst>
          </p:nvPr>
        </p:nvGraphicFramePr>
        <p:xfrm>
          <a:off x="4572795" y="2422130"/>
          <a:ext cx="1880112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0112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5"/>
          <p:cNvSpPr txBox="1"/>
          <p:nvPr/>
        </p:nvSpPr>
        <p:spPr>
          <a:xfrm>
            <a:off x="3122638" y="6382122"/>
            <a:ext cx="2530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594476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350738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3122638" y="6382122"/>
            <a:ext cx="2530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a 26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018226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9" name="Prostokąt 2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1717781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3347582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572169"/>
              </p:ext>
            </p:extLst>
          </p:nvPr>
        </p:nvGraphicFramePr>
        <p:xfrm>
          <a:off x="180306" y="2422130"/>
          <a:ext cx="1800000" cy="4065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6831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31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375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375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286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286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306900"/>
              </p:ext>
            </p:extLst>
          </p:nvPr>
        </p:nvGraphicFramePr>
        <p:xfrm>
          <a:off x="5029215" y="2494734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135973"/>
              </p:ext>
            </p:extLst>
          </p:nvPr>
        </p:nvGraphicFramePr>
        <p:xfrm>
          <a:off x="4212754" y="2566145"/>
          <a:ext cx="1800200" cy="3383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8149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392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78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325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o</a:t>
            </a:r>
          </a:p>
          <a:p>
            <a:r>
              <a:rPr lang="pl-PL" dirty="0"/>
              <a:t>opłatach 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30" name="pole tekstowe 15"/>
          <p:cNvSpPr txBox="1"/>
          <p:nvPr/>
        </p:nvSpPr>
        <p:spPr>
          <a:xfrm>
            <a:off x="-32424" y="6461699"/>
            <a:ext cx="266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647584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9" name="Prostokąt 2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65240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1436605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-35719" y="6639957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  <p:graphicFrame>
        <p:nvGraphicFramePr>
          <p:cNvPr id="32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9344385"/>
              </p:ext>
            </p:extLst>
          </p:nvPr>
        </p:nvGraphicFramePr>
        <p:xfrm>
          <a:off x="4799244" y="249473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453367"/>
              </p:ext>
            </p:extLst>
          </p:nvPr>
        </p:nvGraphicFramePr>
        <p:xfrm>
          <a:off x="191530" y="2565698"/>
          <a:ext cx="1716968" cy="3487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15110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27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3421069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767594" y="2159552"/>
            <a:ext cx="3013112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2919484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655485"/>
              </p:ext>
            </p:extLst>
          </p:nvPr>
        </p:nvGraphicFramePr>
        <p:xfrm>
          <a:off x="1085712" y="2592374"/>
          <a:ext cx="3487082" cy="3470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8038112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363477"/>
              </p:ext>
            </p:extLst>
          </p:nvPr>
        </p:nvGraphicFramePr>
        <p:xfrm>
          <a:off x="4860826" y="2514957"/>
          <a:ext cx="107992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992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794380"/>
              </p:ext>
            </p:extLst>
          </p:nvPr>
        </p:nvGraphicFramePr>
        <p:xfrm>
          <a:off x="108298" y="2421682"/>
          <a:ext cx="1872208" cy="3744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128539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8539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7362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pole tekstowe 24"/>
          <p:cNvSpPr txBox="1"/>
          <p:nvPr/>
        </p:nvSpPr>
        <p:spPr>
          <a:xfrm>
            <a:off x="0" y="6428701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279849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17626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64581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347176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5688133"/>
              </p:ext>
            </p:extLst>
          </p:nvPr>
        </p:nvGraphicFramePr>
        <p:xfrm>
          <a:off x="2924286" y="5158154"/>
          <a:ext cx="4793756" cy="1701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5"/>
          <p:cNvSpPr txBox="1"/>
          <p:nvPr/>
        </p:nvSpPr>
        <p:spPr>
          <a:xfrm>
            <a:off x="-32424" y="6461699"/>
            <a:ext cx="2588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8384675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6630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478711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5"/>
          <p:cNvSpPr txBox="1"/>
          <p:nvPr/>
        </p:nvSpPr>
        <p:spPr>
          <a:xfrm>
            <a:off x="3122638" y="6382122"/>
            <a:ext cx="2530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15937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677244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9947115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2424" y="6461699"/>
            <a:ext cx="2516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810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312605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72699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sz="4200" dirty="0" smtClean="0"/>
              <a:t> </a:t>
            </a:r>
            <a:r>
              <a:rPr lang="pl-PL" sz="3200" dirty="0" smtClean="0"/>
              <a:t>Dzielnicy</a:t>
            </a:r>
            <a:r>
              <a:rPr lang="pl-PL" sz="4200" dirty="0" smtClean="0"/>
              <a:t> </a:t>
            </a:r>
            <a:r>
              <a:rPr lang="pl-PL" sz="3200" dirty="0" smtClean="0"/>
              <a:t>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</a:t>
            </a:r>
            <a:r>
              <a:rPr lang="pl-PL" sz="3100" dirty="0" smtClean="0">
                <a:solidFill>
                  <a:schemeClr val="tx2"/>
                </a:solidFill>
              </a:rPr>
              <a:t>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193639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accent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376650" y="2252363"/>
            <a:ext cx="7559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15,5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3982712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sz="4200" dirty="0" smtClean="0"/>
              <a:t> </a:t>
            </a:r>
            <a:r>
              <a:rPr lang="pl-PL" sz="3200" dirty="0" smtClean="0"/>
              <a:t>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03659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Śródmieście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966099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417858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1357</TotalTime>
  <Words>1943</Words>
  <Application>Microsoft Office PowerPoint</Application>
  <PresentationFormat>Niestandardowy</PresentationFormat>
  <Paragraphs>346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Śródmieście</vt:lpstr>
      <vt:lpstr>Spis treści</vt:lpstr>
      <vt:lpstr>Informacje o metodzie</vt:lpstr>
      <vt:lpstr>Wyniki badania</vt:lpstr>
      <vt:lpstr>Kryteria oceny</vt:lpstr>
      <vt:lpstr>Wyniki badania</vt:lpstr>
      <vt:lpstr>Urząd Dzielnicy Śródmieście Otoczenie: Wygląd Urzędu (1)</vt:lpstr>
      <vt:lpstr>Urząd Dzielnicy Śródmieście Otoczenie: Wygląd Urzędu (2)</vt:lpstr>
      <vt:lpstr>Urząd Dzielnicy Śródmieście Otoczenie: Wygląd Urzędu (3)</vt:lpstr>
      <vt:lpstr>Urząd Dzielnicy Śródmieście Otoczenie: Wygląd Urzędu (4)</vt:lpstr>
      <vt:lpstr>Urząd Dzielnicy Śródmieście Otoczenie: Wygląd Urzędu (5)</vt:lpstr>
      <vt:lpstr>Urząd Dzielnicy Śródmieście Otoczenie: Wygląd Urzędu (6)</vt:lpstr>
      <vt:lpstr>Urząd Dzielnicy Śródmieście Otoczenie: Wygląd Urzędu (7)</vt:lpstr>
      <vt:lpstr>Wyniki badania</vt:lpstr>
      <vt:lpstr>Urząd Dzielnicy Śródmieście Wygląd zewnętrzny urzędnika i jego stanowisko pracy</vt:lpstr>
      <vt:lpstr>Wyniki badania</vt:lpstr>
      <vt:lpstr>Urząd Dzielnicy Śródmieście Zachowanie urzędnika wobec interesanta (1)</vt:lpstr>
      <vt:lpstr>Urząd Dzielnicy Śródmieście Zachowanie urzędnika wobec interesanta (2)</vt:lpstr>
      <vt:lpstr>Wyniki badania</vt:lpstr>
      <vt:lpstr>Urząd Dzielnicy Śródmieście Urzędnik: Obsługa przedstawionej sprawy (1)</vt:lpstr>
      <vt:lpstr>Urząd Dzielnicy Śródmieście Urzędnik: Obsługa przedstawionej sprawy (2)</vt:lpstr>
      <vt:lpstr>Urząd Dzielnicy Śródmieście Urzędnik: Obsługa przedstawionej sprawy (3)</vt:lpstr>
      <vt:lpstr>Wyniki badania</vt:lpstr>
      <vt:lpstr>Urząd Dzielnicy Śródmieście Urzędnik: Sposób załatwienia przedstawionej sprawy (1)</vt:lpstr>
      <vt:lpstr>Urząd Dzielnicy Śródmieście Urzędnik: Sposób załatwienia przedstawionej sprawy 2014, 2013 (2)</vt:lpstr>
      <vt:lpstr>Urząd Dzielnicy Śródmieście Urzędnik: Sposób załatwienia przedstawionej sprawy 2015 (3)</vt:lpstr>
      <vt:lpstr>Urząd Dzielnicy Śródmieście Urzędnik: Sposób załatwienia przedstawionej sprawy (3)</vt:lpstr>
      <vt:lpstr>Urząd Dzielnicy Śródmieście Urzędnik: Sposób załatwiania przedstawionej sprawy (4)</vt:lpstr>
      <vt:lpstr>Urząd Dzielnicy Śródmieście Urzędnik: Sposób załatwienia przedstawionej sprawy (5)</vt:lpstr>
      <vt:lpstr>Urząd Dzielnicy Śródmieście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193</cp:revision>
  <dcterms:created xsi:type="dcterms:W3CDTF">2013-09-17T08:07:59Z</dcterms:created>
  <dcterms:modified xsi:type="dcterms:W3CDTF">2016-01-27T13:48:20Z</dcterms:modified>
</cp:coreProperties>
</file>