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8" r:id="rId3"/>
    <p:sldId id="322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4" autoAdjust="0"/>
    <p:restoredTop sz="99392" autoAdjust="0"/>
  </p:normalViewPr>
  <p:slideViewPr>
    <p:cSldViewPr showGuides="1">
      <p:cViewPr varScale="1">
        <p:scale>
          <a:sx n="118" d="100"/>
          <a:sy n="118" d="100"/>
        </p:scale>
        <p:origin x="-1356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511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1.1500000000000001</c:v>
                </c:pt>
                <c:pt idx="2" formatCode="###0.0">
                  <c:v>0.79999999999999982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10.7</c:v>
                </c:pt>
                <c:pt idx="2" formatCode="0.0">
                  <c:v>1.86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6.1499999999999995</c:v>
                </c:pt>
                <c:pt idx="2" formatCode="0.0">
                  <c:v>1.25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5240192"/>
        <c:axId val="76070912"/>
      </c:barChart>
      <c:catAx>
        <c:axId val="752401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76070912"/>
        <c:crosses val="autoZero"/>
        <c:auto val="1"/>
        <c:lblAlgn val="ctr"/>
        <c:lblOffset val="100"/>
        <c:noMultiLvlLbl val="0"/>
      </c:catAx>
      <c:valAx>
        <c:axId val="7607091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75240192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113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0.45</c:v>
                </c:pt>
                <c:pt idx="1">
                  <c:v>0.9</c:v>
                </c:pt>
                <c:pt idx="2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0.55000000000000004</c:v>
                </c:pt>
                <c:pt idx="1">
                  <c:v>0.1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2.08602033593284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8601472"/>
        <c:axId val="128656512"/>
      </c:barChart>
      <c:catAx>
        <c:axId val="128601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56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56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60147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490432"/>
        <c:axId val="128707584"/>
      </c:barChart>
      <c:catAx>
        <c:axId val="1214904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8707584"/>
        <c:crosses val="autoZero"/>
        <c:auto val="1"/>
        <c:lblAlgn val="ctr"/>
        <c:lblOffset val="100"/>
        <c:noMultiLvlLbl val="0"/>
      </c:catAx>
      <c:valAx>
        <c:axId val="12870758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14904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</c:v>
                </c:pt>
                <c:pt idx="1">
                  <c:v>0.05</c:v>
                </c:pt>
                <c:pt idx="2">
                  <c:v>0.1</c:v>
                </c:pt>
                <c:pt idx="3">
                  <c:v>0.45</c:v>
                </c:pt>
                <c:pt idx="4">
                  <c:v>0.3</c:v>
                </c:pt>
                <c:pt idx="5">
                  <c:v>0</c:v>
                </c:pt>
                <c:pt idx="6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</c:v>
                </c:pt>
                <c:pt idx="1">
                  <c:v>0.3</c:v>
                </c:pt>
                <c:pt idx="2">
                  <c:v>0.5</c:v>
                </c:pt>
                <c:pt idx="3">
                  <c:v>0.05</c:v>
                </c:pt>
                <c:pt idx="4">
                  <c:v>0.05</c:v>
                </c:pt>
                <c:pt idx="5">
                  <c:v>0</c:v>
                </c:pt>
                <c:pt idx="6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0.2</c:v>
                </c:pt>
                <c:pt idx="1">
                  <c:v>0.1</c:v>
                </c:pt>
                <c:pt idx="2">
                  <c:v>0.5</c:v>
                </c:pt>
                <c:pt idx="3">
                  <c:v>0.25</c:v>
                </c:pt>
                <c:pt idx="4">
                  <c:v>0</c:v>
                </c:pt>
                <c:pt idx="5">
                  <c:v>0.15</c:v>
                </c:pt>
                <c:pt idx="6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6888704"/>
        <c:axId val="136890624"/>
      </c:barChart>
      <c:catAx>
        <c:axId val="1368887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89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890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8887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0.4</c:v>
                </c:pt>
                <c:pt idx="1">
                  <c:v>0.85000000000000031</c:v>
                </c:pt>
                <c:pt idx="2">
                  <c:v>0.60000000000000031</c:v>
                </c:pt>
                <c:pt idx="4">
                  <c:v>0.45</c:v>
                </c:pt>
                <c:pt idx="5">
                  <c:v>0.9</c:v>
                </c:pt>
                <c:pt idx="6">
                  <c:v>0.60000000000000031</c:v>
                </c:pt>
                <c:pt idx="8">
                  <c:v>0.45</c:v>
                </c:pt>
                <c:pt idx="9">
                  <c:v>0.9</c:v>
                </c:pt>
                <c:pt idx="10">
                  <c:v>0.70000000000000029</c:v>
                </c:pt>
                <c:pt idx="12">
                  <c:v>0.95000000000000029</c:v>
                </c:pt>
                <c:pt idx="13">
                  <c:v>1</c:v>
                </c:pt>
                <c:pt idx="14">
                  <c:v>0.9</c:v>
                </c:pt>
                <c:pt idx="17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0.60000000000000031</c:v>
                </c:pt>
                <c:pt idx="1">
                  <c:v>0.15000000000000008</c:v>
                </c:pt>
                <c:pt idx="2">
                  <c:v>0.4</c:v>
                </c:pt>
                <c:pt idx="4">
                  <c:v>0.55000000000000004</c:v>
                </c:pt>
                <c:pt idx="5">
                  <c:v>0.1</c:v>
                </c:pt>
                <c:pt idx="6">
                  <c:v>0.4</c:v>
                </c:pt>
                <c:pt idx="8">
                  <c:v>0.55000000000000004</c:v>
                </c:pt>
                <c:pt idx="9">
                  <c:v>0.1</c:v>
                </c:pt>
                <c:pt idx="10">
                  <c:v>0.30000000000000016</c:v>
                </c:pt>
                <c:pt idx="12">
                  <c:v>0.05</c:v>
                </c:pt>
                <c:pt idx="14">
                  <c:v>0.1</c:v>
                </c:pt>
                <c:pt idx="16">
                  <c:v>1</c:v>
                </c:pt>
                <c:pt idx="17">
                  <c:v>0.9</c:v>
                </c:pt>
                <c:pt idx="18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100544"/>
        <c:axId val="161102464"/>
      </c:barChart>
      <c:catAx>
        <c:axId val="1611005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1102464"/>
        <c:crosses val="autoZero"/>
        <c:auto val="1"/>
        <c:lblAlgn val="ctr"/>
        <c:lblOffset val="100"/>
        <c:noMultiLvlLbl val="0"/>
      </c:catAx>
      <c:valAx>
        <c:axId val="1611024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054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0.95652173913043481</c:v>
                </c:pt>
                <c:pt idx="1">
                  <c:v>0.8600000000000001</c:v>
                </c:pt>
                <c:pt idx="2">
                  <c:v>0.25</c:v>
                </c:pt>
                <c:pt idx="4">
                  <c:v>0.86956521739130443</c:v>
                </c:pt>
                <c:pt idx="5">
                  <c:v>0.76000000000000012</c:v>
                </c:pt>
                <c:pt idx="6">
                  <c:v>0.5</c:v>
                </c:pt>
                <c:pt idx="8">
                  <c:v>0.13043478260869568</c:v>
                </c:pt>
                <c:pt idx="12">
                  <c:v>0.60869565217391342</c:v>
                </c:pt>
                <c:pt idx="13">
                  <c:v>0.81</c:v>
                </c:pt>
                <c:pt idx="14">
                  <c:v>0.4</c:v>
                </c:pt>
                <c:pt idx="16">
                  <c:v>0.78260869565217406</c:v>
                </c:pt>
                <c:pt idx="17">
                  <c:v>0.62000000000000011</c:v>
                </c:pt>
                <c:pt idx="18">
                  <c:v>0.65000000000000013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4.3478260869565223E-2</c:v>
                </c:pt>
                <c:pt idx="1">
                  <c:v>0.14000000000000001</c:v>
                </c:pt>
                <c:pt idx="2">
                  <c:v>0.15000000000000002</c:v>
                </c:pt>
                <c:pt idx="4">
                  <c:v>4.3478260869565223E-2</c:v>
                </c:pt>
                <c:pt idx="5">
                  <c:v>0.05</c:v>
                </c:pt>
                <c:pt idx="8">
                  <c:v>0.73913043478260854</c:v>
                </c:pt>
                <c:pt idx="9">
                  <c:v>0.81</c:v>
                </c:pt>
                <c:pt idx="10">
                  <c:v>0.75000000000000011</c:v>
                </c:pt>
                <c:pt idx="12">
                  <c:v>0.26086956521739135</c:v>
                </c:pt>
                <c:pt idx="16">
                  <c:v>0.13043478260869568</c:v>
                </c:pt>
                <c:pt idx="17">
                  <c:v>0.29000000000000004</c:v>
                </c:pt>
                <c:pt idx="18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2" formatCode="0%">
                  <c:v>0.60000000000000009</c:v>
                </c:pt>
                <c:pt idx="4" formatCode="0%">
                  <c:v>8.695652173913046E-2</c:v>
                </c:pt>
                <c:pt idx="5" formatCode="0%">
                  <c:v>0.19</c:v>
                </c:pt>
                <c:pt idx="6" formatCode="0%">
                  <c:v>0.5</c:v>
                </c:pt>
                <c:pt idx="8" formatCode="0%">
                  <c:v>0.13043478260869568</c:v>
                </c:pt>
                <c:pt idx="9" formatCode="0%">
                  <c:v>0.19</c:v>
                </c:pt>
                <c:pt idx="10" formatCode="0%">
                  <c:v>0.25</c:v>
                </c:pt>
                <c:pt idx="12" formatCode="0%">
                  <c:v>0.13043478260869568</c:v>
                </c:pt>
                <c:pt idx="13" formatCode="0%">
                  <c:v>0.19</c:v>
                </c:pt>
                <c:pt idx="14" formatCode="0%">
                  <c:v>0.60000000000000009</c:v>
                </c:pt>
                <c:pt idx="16" formatCode="0%">
                  <c:v>8.695652173913046E-2</c:v>
                </c:pt>
                <c:pt idx="17" formatCode="0%">
                  <c:v>9.0000000000000011E-2</c:v>
                </c:pt>
                <c:pt idx="18" formatCode="0%">
                  <c:v>0.15000000000000002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5714560"/>
        <c:axId val="166932864"/>
      </c:barChart>
      <c:catAx>
        <c:axId val="1657145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6932864"/>
        <c:crosses val="autoZero"/>
        <c:auto val="1"/>
        <c:lblAlgn val="ctr"/>
        <c:lblOffset val="100"/>
        <c:noMultiLvlLbl val="0"/>
      </c:catAx>
      <c:valAx>
        <c:axId val="1669328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45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0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(N=13)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0.85000000000000009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(N=13)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1">
                  <c:v>0.15000000000000002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(N=13)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5985408"/>
        <c:axId val="175987328"/>
      </c:barChart>
      <c:catAx>
        <c:axId val="17598540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5987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873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98540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746688"/>
        <c:axId val="179830784"/>
      </c:barChart>
      <c:catAx>
        <c:axId val="17974668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9830784"/>
        <c:crosses val="autoZero"/>
        <c:auto val="1"/>
        <c:lblAlgn val="ctr"/>
        <c:lblOffset val="100"/>
        <c:noMultiLvlLbl val="0"/>
      </c:catAx>
      <c:valAx>
        <c:axId val="1798307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7466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0.60869565217391342</c:v>
                </c:pt>
                <c:pt idx="1">
                  <c:v>0.26086956521739135</c:v>
                </c:pt>
                <c:pt idx="2">
                  <c:v>4.3478260869565223E-2</c:v>
                </c:pt>
                <c:pt idx="3">
                  <c:v>8.695652173913046E-2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0.76000000000000012</c:v>
                </c:pt>
                <c:pt idx="1">
                  <c:v>0.1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698880"/>
        <c:axId val="4700416"/>
      </c:barChart>
      <c:catAx>
        <c:axId val="46988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700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004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46988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0.85000000000000009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0.15000000000000002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790016"/>
        <c:axId val="32791552"/>
      </c:barChart>
      <c:catAx>
        <c:axId val="327900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791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9155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790016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(N=23*)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828416"/>
        <c:axId val="32838400"/>
      </c:barChart>
      <c:catAx>
        <c:axId val="328284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38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3840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828416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862432143059388"/>
          <c:y val="9.6774193548387379E-3"/>
          <c:w val="0.69282075288456502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stanowiskWOM/PI/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0.65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stanowiskWOM/PI/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stanowiskWOM/PI/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6224384"/>
        <c:axId val="76232192"/>
      </c:barChart>
      <c:catAx>
        <c:axId val="76224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32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23219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62243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0.91304347826086962</c:v>
                </c:pt>
                <c:pt idx="1">
                  <c:v>0.95000000000000029</c:v>
                </c:pt>
                <c:pt idx="2">
                  <c:v>0.9</c:v>
                </c:pt>
                <c:pt idx="4">
                  <c:v>1</c:v>
                </c:pt>
                <c:pt idx="5">
                  <c:v>0.95000000000000029</c:v>
                </c:pt>
                <c:pt idx="6">
                  <c:v>0.95000000000000029</c:v>
                </c:pt>
                <c:pt idx="9">
                  <c:v>0.05</c:v>
                </c:pt>
                <c:pt idx="16">
                  <c:v>4.3478260869565223E-2</c:v>
                </c:pt>
                <c:pt idx="17">
                  <c:v>0.05</c:v>
                </c:pt>
                <c:pt idx="20">
                  <c:v>0.91304347826086962</c:v>
                </c:pt>
                <c:pt idx="21">
                  <c:v>0.86000000000000032</c:v>
                </c:pt>
                <c:pt idx="2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0">
                  <c:v>8.6956521739130488E-2</c:v>
                </c:pt>
                <c:pt idx="1">
                  <c:v>0.05</c:v>
                </c:pt>
                <c:pt idx="2">
                  <c:v>0.1</c:v>
                </c:pt>
                <c:pt idx="5">
                  <c:v>0.05</c:v>
                </c:pt>
                <c:pt idx="6">
                  <c:v>0.05</c:v>
                </c:pt>
                <c:pt idx="8">
                  <c:v>1</c:v>
                </c:pt>
                <c:pt idx="9">
                  <c:v>0.95000000000000029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0.95652173913043481</c:v>
                </c:pt>
                <c:pt idx="17">
                  <c:v>0.95000000000000029</c:v>
                </c:pt>
                <c:pt idx="18">
                  <c:v>1</c:v>
                </c:pt>
                <c:pt idx="20">
                  <c:v>8.6956521739130488E-2</c:v>
                </c:pt>
                <c:pt idx="21">
                  <c:v>0.14000000000000001</c:v>
                </c:pt>
                <c:pt idx="2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  <c:pt idx="5" formatCode="0%">
                  <c:v>1.0000000000000005E-2</c:v>
                </c:pt>
                <c:pt idx="12" formatCode="0%">
                  <c:v>1.0000000000000005E-2</c:v>
                </c:pt>
                <c:pt idx="13" formatCode="0%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13216"/>
        <c:axId val="33114752"/>
      </c:barChart>
      <c:catAx>
        <c:axId val="331132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14752"/>
        <c:crosses val="autoZero"/>
        <c:auto val="1"/>
        <c:lblAlgn val="ctr"/>
        <c:lblOffset val="100"/>
        <c:noMultiLvlLbl val="0"/>
      </c:catAx>
      <c:valAx>
        <c:axId val="331147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132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0.56521739130434767</c:v>
                </c:pt>
                <c:pt idx="1">
                  <c:v>0.48000000000000004</c:v>
                </c:pt>
                <c:pt idx="2">
                  <c:v>0.5</c:v>
                </c:pt>
                <c:pt idx="4">
                  <c:v>1</c:v>
                </c:pt>
                <c:pt idx="5">
                  <c:v>0.95000000000000007</c:v>
                </c:pt>
                <c:pt idx="6">
                  <c:v>1</c:v>
                </c:pt>
                <c:pt idx="8">
                  <c:v>4.3478260869565223E-2</c:v>
                </c:pt>
                <c:pt idx="10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0.43478260869565227</c:v>
                </c:pt>
                <c:pt idx="1">
                  <c:v>0.52</c:v>
                </c:pt>
                <c:pt idx="2">
                  <c:v>0.5</c:v>
                </c:pt>
                <c:pt idx="5">
                  <c:v>0.05</c:v>
                </c:pt>
                <c:pt idx="8">
                  <c:v>0.96000000000000008</c:v>
                </c:pt>
                <c:pt idx="9">
                  <c:v>1</c:v>
                </c:pt>
                <c:pt idx="10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36640"/>
        <c:axId val="33138176"/>
      </c:barChart>
      <c:catAx>
        <c:axId val="331366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38176"/>
        <c:crosses val="autoZero"/>
        <c:auto val="1"/>
        <c:lblAlgn val="ctr"/>
        <c:lblOffset val="100"/>
        <c:noMultiLvlLbl val="0"/>
      </c:catAx>
      <c:valAx>
        <c:axId val="331381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366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610368"/>
        <c:axId val="33612160"/>
      </c:barChart>
      <c:catAx>
        <c:axId val="336103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612160"/>
        <c:crosses val="autoZero"/>
        <c:auto val="1"/>
        <c:lblAlgn val="ctr"/>
        <c:lblOffset val="100"/>
        <c:noMultiLvlLbl val="0"/>
      </c:catAx>
      <c:valAx>
        <c:axId val="336121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610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0.56999999999999995</c:v>
                </c:pt>
                <c:pt idx="1">
                  <c:v>0.22</c:v>
                </c:pt>
                <c:pt idx="2">
                  <c:v>0</c:v>
                </c:pt>
                <c:pt idx="3">
                  <c:v>0</c:v>
                </c:pt>
                <c:pt idx="4">
                  <c:v>0.26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0.56999999999999995</c:v>
                </c:pt>
                <c:pt idx="1">
                  <c:v>0.28999999999999998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</c:v>
                </c:pt>
                <c:pt idx="1">
                  <c:v>0.15</c:v>
                </c:pt>
                <c:pt idx="2">
                  <c:v>0.15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787904"/>
        <c:axId val="33789440"/>
      </c:barChart>
      <c:catAx>
        <c:axId val="337879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78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7894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879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893485791228242E-2"/>
          <c:y val="5.942286006894093E-2"/>
          <c:w val="0.6714801799307207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0.76923076923076938</c:v>
                </c:pt>
                <c:pt idx="1">
                  <c:v>0.62</c:v>
                </c:pt>
                <c:pt idx="2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0.23076923076923075</c:v>
                </c:pt>
                <c:pt idx="1">
                  <c:v>0.28999999999999998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56992"/>
        <c:axId val="33958528"/>
      </c:barChart>
      <c:catAx>
        <c:axId val="33956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58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585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56992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7290771009786376"/>
          <c:y val="0.42074402354581425"/>
          <c:w val="0.30985383689537782"/>
          <c:h val="0.15851172389912968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79104"/>
        <c:axId val="34080640"/>
      </c:barChart>
      <c:catAx>
        <c:axId val="340791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080640"/>
        <c:crosses val="autoZero"/>
        <c:auto val="1"/>
        <c:lblAlgn val="ctr"/>
        <c:lblOffset val="100"/>
        <c:noMultiLvlLbl val="0"/>
      </c:catAx>
      <c:valAx>
        <c:axId val="340806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0791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24"/>
          <c:y val="6.4515936927523306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6"/>
                <c:pt idx="0">
                  <c:v>0.96</c:v>
                </c:pt>
                <c:pt idx="1">
                  <c:v>0.26</c:v>
                </c:pt>
                <c:pt idx="2">
                  <c:v>0</c:v>
                </c:pt>
                <c:pt idx="3">
                  <c:v>0.04</c:v>
                </c:pt>
                <c:pt idx="4">
                  <c:v>0.04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6"/>
                <c:pt idx="0">
                  <c:v>0.85</c:v>
                </c:pt>
                <c:pt idx="1">
                  <c:v>0.1</c:v>
                </c:pt>
                <c:pt idx="2">
                  <c:v>0</c:v>
                </c:pt>
                <c:pt idx="3">
                  <c:v>0.1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6"/>
                <c:pt idx="0">
                  <c:v>0.65</c:v>
                </c:pt>
                <c:pt idx="1">
                  <c:v>0</c:v>
                </c:pt>
                <c:pt idx="2">
                  <c:v>4.7619047619047616E-2</c:v>
                </c:pt>
                <c:pt idx="3">
                  <c:v>0.05</c:v>
                </c:pt>
                <c:pt idx="4">
                  <c:v>0.1</c:v>
                </c:pt>
                <c:pt idx="5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04832"/>
        <c:axId val="34106368"/>
      </c:barChart>
      <c:catAx>
        <c:axId val="34104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06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063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048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58615578703703708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###0%</c:formatCode>
                <c:ptCount val="5"/>
                <c:pt idx="0">
                  <c:v>0.17</c:v>
                </c:pt>
                <c:pt idx="1">
                  <c:v>0.13</c:v>
                </c:pt>
                <c:pt idx="2" formatCode="0%">
                  <c:v>0</c:v>
                </c:pt>
                <c:pt idx="3" formatCode="0%">
                  <c:v>0.65217391304347827</c:v>
                </c:pt>
                <c:pt idx="4" formatCode="0%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-1.4757870370370371E-2"/>
                  <c:y val="2.5484199796126404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0.14000000000000001</c:v>
                </c:pt>
                <c:pt idx="2">
                  <c:v>0</c:v>
                </c:pt>
                <c:pt idx="3">
                  <c:v>0.81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0.15</c:v>
                </c:pt>
                <c:pt idx="3">
                  <c:v>0.65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02624"/>
        <c:axId val="35004416"/>
      </c:barChart>
      <c:catAx>
        <c:axId val="35002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04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0441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50026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49856"/>
        <c:axId val="35051392"/>
      </c:barChart>
      <c:catAx>
        <c:axId val="3504985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051392"/>
        <c:crosses val="autoZero"/>
        <c:auto val="1"/>
        <c:lblAlgn val="ctr"/>
        <c:lblOffset val="100"/>
        <c:noMultiLvlLbl val="0"/>
      </c:catAx>
      <c:valAx>
        <c:axId val="350513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498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0.52</c:v>
                </c:pt>
                <c:pt idx="1">
                  <c:v>0.61</c:v>
                </c:pt>
                <c:pt idx="2">
                  <c:v>0.48</c:v>
                </c:pt>
                <c:pt idx="3">
                  <c:v>0.48</c:v>
                </c:pt>
                <c:pt idx="4">
                  <c:v>0.3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0.32500000000000001</c:v>
                </c:pt>
                <c:pt idx="1">
                  <c:v>0.22500000000000001</c:v>
                </c:pt>
                <c:pt idx="2">
                  <c:v>0.2</c:v>
                </c:pt>
                <c:pt idx="3">
                  <c:v>0.15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77984"/>
        <c:axId val="35179520"/>
      </c:barChart>
      <c:catAx>
        <c:axId val="351779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79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795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779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9764864"/>
        <c:axId val="119783808"/>
      </c:barChart>
      <c:catAx>
        <c:axId val="1197648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19783808"/>
        <c:crosses val="autoZero"/>
        <c:auto val="1"/>
        <c:lblAlgn val="ctr"/>
        <c:lblOffset val="100"/>
        <c:noMultiLvlLbl val="0"/>
      </c:catAx>
      <c:valAx>
        <c:axId val="11978380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97648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99232"/>
        <c:axId val="35201024"/>
      </c:barChart>
      <c:catAx>
        <c:axId val="351992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01024"/>
        <c:crosses val="autoZero"/>
        <c:auto val="1"/>
        <c:lblAlgn val="ctr"/>
        <c:lblOffset val="100"/>
        <c:noMultiLvlLbl val="0"/>
      </c:catAx>
      <c:valAx>
        <c:axId val="352010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992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(N=11*)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50944"/>
        <c:axId val="35252480"/>
      </c:barChart>
      <c:catAx>
        <c:axId val="3525094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52480"/>
        <c:crosses val="autoZero"/>
        <c:auto val="1"/>
        <c:lblAlgn val="ctr"/>
        <c:lblOffset val="100"/>
        <c:noMultiLvlLbl val="0"/>
      </c:catAx>
      <c:valAx>
        <c:axId val="352524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509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0.33</c:v>
                </c:pt>
                <c:pt idx="2">
                  <c:v>0.05</c:v>
                </c:pt>
                <c:pt idx="3">
                  <c:v>0.05</c:v>
                </c:pt>
                <c:pt idx="4">
                  <c:v>0.48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0.25</c:v>
                </c:pt>
                <c:pt idx="1">
                  <c:v>0.15</c:v>
                </c:pt>
                <c:pt idx="2">
                  <c:v>0.1</c:v>
                </c:pt>
                <c:pt idx="3">
                  <c:v>0</c:v>
                </c:pt>
                <c:pt idx="4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32480"/>
        <c:axId val="35334016"/>
      </c:barChart>
      <c:catAx>
        <c:axId val="35332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34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340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3324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4199796125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  <c:pt idx="6">
                  <c:v>podał wyłącznie wysokość poszczególnych opłat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  <c:pt idx="6">
                  <c:v>podał wyłącznie wysokość poszczególnych opłat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0.52</c:v>
                </c:pt>
                <c:pt idx="1">
                  <c:v>0.05</c:v>
                </c:pt>
                <c:pt idx="2">
                  <c:v>0.1</c:v>
                </c:pt>
                <c:pt idx="3">
                  <c:v>0.33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  <c:pt idx="6">
                  <c:v>podał wyłącznie wysokość poszczególnych opłat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0.76470588235294112</c:v>
                </c:pt>
                <c:pt idx="1">
                  <c:v>0.11764705882352941</c:v>
                </c:pt>
                <c:pt idx="2">
                  <c:v>0.11764705882352941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652736"/>
        <c:axId val="35654272"/>
      </c:barChart>
      <c:catAx>
        <c:axId val="35652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654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65427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6527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(N=14*)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90752"/>
        <c:axId val="35696640"/>
      </c:barChart>
      <c:catAx>
        <c:axId val="356907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696640"/>
        <c:crosses val="autoZero"/>
        <c:auto val="1"/>
        <c:lblAlgn val="ctr"/>
        <c:lblOffset val="100"/>
        <c:noMultiLvlLbl val="0"/>
      </c:catAx>
      <c:valAx>
        <c:axId val="356966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907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(N=9*)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43104"/>
        <c:axId val="36144640"/>
      </c:barChart>
      <c:catAx>
        <c:axId val="361431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6144640"/>
        <c:crosses val="autoZero"/>
        <c:auto val="1"/>
        <c:lblAlgn val="ctr"/>
        <c:lblOffset val="100"/>
        <c:noMultiLvlLbl val="0"/>
      </c:catAx>
      <c:valAx>
        <c:axId val="361446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431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299768518518518"/>
          <c:y val="0"/>
          <c:w val="0.72138728323699397"/>
          <c:h val="0.70873700305810394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0.2857142857142857</c:v>
                </c:pt>
                <c:pt idx="1">
                  <c:v>0.5</c:v>
                </c:pt>
                <c:pt idx="2">
                  <c:v>0.14285714285714285</c:v>
                </c:pt>
                <c:pt idx="3">
                  <c:v>7.1428571428571425E-2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43"/>
        <c:axId val="36152064"/>
        <c:axId val="36154752"/>
      </c:barChart>
      <c:catAx>
        <c:axId val="3615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54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54752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61520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1366799752477347E-2"/>
          <c:w val="0.72138728323699397"/>
          <c:h val="0.86552582641385634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0.56000000000000005</c:v>
                </c:pt>
                <c:pt idx="1">
                  <c:v>0.11</c:v>
                </c:pt>
                <c:pt idx="2">
                  <c:v>0</c:v>
                </c:pt>
                <c:pt idx="3">
                  <c:v>0.11</c:v>
                </c:pt>
                <c:pt idx="4">
                  <c:v>0.22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33824"/>
        <c:axId val="56335360"/>
      </c:barChart>
      <c:catAx>
        <c:axId val="56333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35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35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338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(N=14**)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70304"/>
        <c:axId val="56371840"/>
      </c:barChart>
      <c:catAx>
        <c:axId val="563703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71840"/>
        <c:crosses val="autoZero"/>
        <c:auto val="1"/>
        <c:lblAlgn val="ctr"/>
        <c:lblOffset val="100"/>
        <c:noMultiLvlLbl val="0"/>
      </c:catAx>
      <c:valAx>
        <c:axId val="56371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703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35072"/>
        <c:axId val="56436608"/>
      </c:barChart>
      <c:catAx>
        <c:axId val="5643507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36608"/>
        <c:crosses val="autoZero"/>
        <c:auto val="1"/>
        <c:lblAlgn val="ctr"/>
        <c:lblOffset val="100"/>
        <c:noMultiLvlLbl val="0"/>
      </c:catAx>
      <c:valAx>
        <c:axId val="5643660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350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  <c:pt idx="2">
                  <c:v>0.4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0851840"/>
        <c:axId val="121357824"/>
      </c:barChart>
      <c:catAx>
        <c:axId val="1208518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357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3578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8518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3.0730622090063556E-2"/>
          <c:w val="0.56022223584352693"/>
          <c:h val="0.9519271945099289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5"/>
                <c:pt idx="0">
                  <c:v>0.71428571428571397</c:v>
                </c:pt>
                <c:pt idx="1">
                  <c:v>7.0000000000000007E-2</c:v>
                </c:pt>
                <c:pt idx="2">
                  <c:v>7.0000000000000007E-2</c:v>
                </c:pt>
                <c:pt idx="3">
                  <c:v>0.14285714285714285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5"/>
                <c:pt idx="0">
                  <c:v>0.3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5"/>
                <c:pt idx="0">
                  <c:v>0.25</c:v>
                </c:pt>
                <c:pt idx="1">
                  <c:v>0.05</c:v>
                </c:pt>
                <c:pt idx="2">
                  <c:v>0.05</c:v>
                </c:pt>
                <c:pt idx="3">
                  <c:v>0.1</c:v>
                </c:pt>
                <c:pt idx="4">
                  <c:v>0.65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48512"/>
        <c:axId val="56450048"/>
      </c:barChart>
      <c:catAx>
        <c:axId val="56448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50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50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485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0.60869565217391342</c:v>
                </c:pt>
                <c:pt idx="1">
                  <c:v>4.3478260869565223E-2</c:v>
                </c:pt>
                <c:pt idx="2">
                  <c:v>0.34782608695652184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0.81</c:v>
                </c:pt>
                <c:pt idx="1">
                  <c:v>0</c:v>
                </c:pt>
                <c:pt idx="2">
                  <c:v>0.19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</c:v>
                </c:pt>
                <c:pt idx="2">
                  <c:v>0.30000000000000004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670464"/>
        <c:axId val="56713216"/>
      </c:barChart>
      <c:catAx>
        <c:axId val="56670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713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7132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6704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867067840471503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0.2608695652173913</c:v>
                </c:pt>
                <c:pt idx="1">
                  <c:v>0.43</c:v>
                </c:pt>
                <c:pt idx="2">
                  <c:v>0.25</c:v>
                </c:pt>
                <c:pt idx="4">
                  <c:v>0.21739130434782608</c:v>
                </c:pt>
                <c:pt idx="5">
                  <c:v>0.14000000000000001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0.74</c:v>
                </c:pt>
                <c:pt idx="1">
                  <c:v>0.56999999999999995</c:v>
                </c:pt>
                <c:pt idx="2">
                  <c:v>0.75</c:v>
                </c:pt>
                <c:pt idx="4">
                  <c:v>0.43478260869565216</c:v>
                </c:pt>
                <c:pt idx="5">
                  <c:v>0.56999999999999995</c:v>
                </c:pt>
                <c:pt idx="6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0.34782608695652173</c:v>
                </c:pt>
                <c:pt idx="5" formatCode="0%">
                  <c:v>0.28999999999999998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881152"/>
        <c:axId val="56882688"/>
      </c:barChart>
      <c:catAx>
        <c:axId val="5688115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82688"/>
        <c:crosses val="autoZero"/>
        <c:auto val="1"/>
        <c:lblAlgn val="ctr"/>
        <c:lblOffset val="100"/>
        <c:noMultiLvlLbl val="0"/>
      </c:catAx>
      <c:valAx>
        <c:axId val="56882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88115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0"/>
          <c:y val="0.47175067790943875"/>
          <c:w val="1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0.04</c:v>
                </c:pt>
                <c:pt idx="1">
                  <c:v>0.05</c:v>
                </c:pt>
                <c:pt idx="2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0.96</c:v>
                </c:pt>
                <c:pt idx="1">
                  <c:v>0.95</c:v>
                </c:pt>
                <c:pt idx="2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119872"/>
        <c:axId val="57121408"/>
      </c:barChart>
      <c:catAx>
        <c:axId val="571198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121408"/>
        <c:crosses val="autoZero"/>
        <c:auto val="1"/>
        <c:lblAlgn val="ctr"/>
        <c:lblOffset val="100"/>
        <c:noMultiLvlLbl val="0"/>
      </c:catAx>
      <c:valAx>
        <c:axId val="571214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1198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0654100529100525"/>
          <c:w val="1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879936"/>
        <c:axId val="57885824"/>
      </c:barChart>
      <c:catAx>
        <c:axId val="5787993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7885824"/>
        <c:crosses val="autoZero"/>
        <c:auto val="1"/>
        <c:lblAlgn val="ctr"/>
        <c:lblOffset val="100"/>
        <c:noMultiLvlLbl val="0"/>
      </c:catAx>
      <c:valAx>
        <c:axId val="578858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8799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0.96000000000000008</c:v>
                </c:pt>
                <c:pt idx="1">
                  <c:v>0.96000000000000008</c:v>
                </c:pt>
                <c:pt idx="2">
                  <c:v>0.87000000000000011</c:v>
                </c:pt>
                <c:pt idx="3">
                  <c:v>0.87000000000000011</c:v>
                </c:pt>
                <c:pt idx="4">
                  <c:v>0.91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0.95000000000000007</c:v>
                </c:pt>
                <c:pt idx="1">
                  <c:v>1</c:v>
                </c:pt>
                <c:pt idx="2">
                  <c:v>0.91</c:v>
                </c:pt>
                <c:pt idx="3">
                  <c:v>0.95000000000000007</c:v>
                </c:pt>
                <c:pt idx="4">
                  <c:v>0.8600000000000001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0.95000000000000007</c:v>
                </c:pt>
                <c:pt idx="2">
                  <c:v>0.8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71456"/>
        <c:axId val="57972992"/>
      </c:barChart>
      <c:catAx>
        <c:axId val="579714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7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7299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714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0.30000000000000016</c:v>
                </c:pt>
                <c:pt idx="1">
                  <c:v>0.28571428571428598</c:v>
                </c:pt>
                <c:pt idx="2">
                  <c:v>0.43478260869565244</c:v>
                </c:pt>
                <c:pt idx="4">
                  <c:v>0.4</c:v>
                </c:pt>
                <c:pt idx="5">
                  <c:v>0.38095238095238126</c:v>
                </c:pt>
                <c:pt idx="6">
                  <c:v>0.56521739130434756</c:v>
                </c:pt>
                <c:pt idx="8">
                  <c:v>0.4</c:v>
                </c:pt>
                <c:pt idx="9">
                  <c:v>0.42857142857142855</c:v>
                </c:pt>
                <c:pt idx="10">
                  <c:v>0.52173913043478304</c:v>
                </c:pt>
                <c:pt idx="12">
                  <c:v>0.4</c:v>
                </c:pt>
                <c:pt idx="13">
                  <c:v>0.47619047619047639</c:v>
                </c:pt>
                <c:pt idx="14">
                  <c:v>0.60869565217391397</c:v>
                </c:pt>
                <c:pt idx="16">
                  <c:v>0.4</c:v>
                </c:pt>
                <c:pt idx="17">
                  <c:v>0.47619047619047639</c:v>
                </c:pt>
                <c:pt idx="18">
                  <c:v>0.60869565217391397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0.60000000000000031</c:v>
                </c:pt>
                <c:pt idx="1">
                  <c:v>0.57142857142857195</c:v>
                </c:pt>
                <c:pt idx="2">
                  <c:v>0.47826086956521757</c:v>
                </c:pt>
                <c:pt idx="4">
                  <c:v>0.5</c:v>
                </c:pt>
                <c:pt idx="5">
                  <c:v>0.57142857142857195</c:v>
                </c:pt>
                <c:pt idx="6">
                  <c:v>0.30434782608695671</c:v>
                </c:pt>
                <c:pt idx="8">
                  <c:v>0.4</c:v>
                </c:pt>
                <c:pt idx="9">
                  <c:v>0.47619047619047639</c:v>
                </c:pt>
                <c:pt idx="10">
                  <c:v>0.34782608695652195</c:v>
                </c:pt>
                <c:pt idx="12">
                  <c:v>0.55000000000000004</c:v>
                </c:pt>
                <c:pt idx="13">
                  <c:v>0.52380952380952384</c:v>
                </c:pt>
                <c:pt idx="14">
                  <c:v>0.34782608695652195</c:v>
                </c:pt>
                <c:pt idx="16">
                  <c:v>0.60000000000000031</c:v>
                </c:pt>
                <c:pt idx="17">
                  <c:v>0.47619047619047639</c:v>
                </c:pt>
                <c:pt idx="18">
                  <c:v>0.34782608695652195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0.1</c:v>
                </c:pt>
                <c:pt idx="1">
                  <c:v>9.5238095238095247E-2</c:v>
                </c:pt>
                <c:pt idx="2">
                  <c:v>8.6956521739130488E-2</c:v>
                </c:pt>
                <c:pt idx="4">
                  <c:v>0.1</c:v>
                </c:pt>
                <c:pt idx="6">
                  <c:v>8.6956521739130488E-2</c:v>
                </c:pt>
                <c:pt idx="8">
                  <c:v>0.2</c:v>
                </c:pt>
                <c:pt idx="9">
                  <c:v>9.5238095238095247E-2</c:v>
                </c:pt>
                <c:pt idx="10">
                  <c:v>0.1304347826086957</c:v>
                </c:pt>
                <c:pt idx="12">
                  <c:v>0.05</c:v>
                </c:pt>
                <c:pt idx="14">
                  <c:v>4.3478260869565223E-2</c:v>
                </c:pt>
                <c:pt idx="18">
                  <c:v>4.3478260869565223E-2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5872510292950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0%</c:formatCode>
                <c:ptCount val="19"/>
                <c:pt idx="1">
                  <c:v>4.7619047619047623E-2</c:v>
                </c:pt>
                <c:pt idx="5">
                  <c:v>4.7619047619047623E-2</c:v>
                </c:pt>
                <c:pt idx="6">
                  <c:v>4.3478260869565223E-2</c:v>
                </c:pt>
                <c:pt idx="17">
                  <c:v>4.7619047619047623E-2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97344"/>
        <c:axId val="58303232"/>
      </c:barChart>
      <c:catAx>
        <c:axId val="582973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303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30323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9734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0.85000000000000031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0.1</c:v>
                </c:pt>
                <c:pt idx="2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7616"/>
        <c:axId val="140769152"/>
      </c:barChart>
      <c:catAx>
        <c:axId val="1407676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769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7691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761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0.70000000000000029</c:v>
                </c:pt>
                <c:pt idx="1">
                  <c:v>1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2.0776136448434401E-2"/>
                  <c:y val="6.368864280399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0.30000000000000016</c:v>
                </c:pt>
                <c:pt idx="2" formatCode="0%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2478720"/>
        <c:axId val="143078528"/>
      </c:barChart>
      <c:catAx>
        <c:axId val="142478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3078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0785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247872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solidFill>
        <a:schemeClr val="bg2"/>
      </a:solidFill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4589440"/>
        <c:axId val="154701824"/>
      </c:barChart>
      <c:catAx>
        <c:axId val="1545894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4701824"/>
        <c:crosses val="autoZero"/>
        <c:auto val="1"/>
        <c:lblAlgn val="ctr"/>
        <c:lblOffset val="100"/>
        <c:noMultiLvlLbl val="0"/>
      </c:catAx>
      <c:valAx>
        <c:axId val="15470182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545894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0.15</c:v>
                </c:pt>
                <c:pt idx="2">
                  <c:v>0.7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</c:v>
                </c:pt>
                <c:pt idx="1">
                  <c:v>0.15</c:v>
                </c:pt>
                <c:pt idx="2">
                  <c:v>0.3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</c:v>
                </c:pt>
                <c:pt idx="1">
                  <c:v>0.15</c:v>
                </c:pt>
                <c:pt idx="2">
                  <c:v>0.6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8041600"/>
        <c:axId val="158043136"/>
      </c:barChart>
      <c:catAx>
        <c:axId val="1580416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8043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0431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80416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0.85000000000000031</c:v>
                </c:pt>
                <c:pt idx="1">
                  <c:v>1</c:v>
                </c:pt>
                <c:pt idx="2">
                  <c:v>0.85000000000000031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-6.5018704233029171E-4"/>
                  <c:y val="4.652438230865046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0.15000000000000008</c:v>
                </c:pt>
                <c:pt idx="2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-2.75056238264329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560064"/>
        <c:axId val="121489664"/>
      </c:barChart>
      <c:catAx>
        <c:axId val="1375600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89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4896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56006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64482" y="3825838"/>
            <a:ext cx="6479406" cy="1512168"/>
          </a:xfrm>
        </p:spPr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targówek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631636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590168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679245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11501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631636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05749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84643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40469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  wniosków na tablicach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933800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8*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(N=13)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(N=13)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119541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110521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439656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263536"/>
              </p:ext>
            </p:extLst>
          </p:nvPr>
        </p:nvGraphicFramePr>
        <p:xfrm>
          <a:off x="5220866" y="2494734"/>
          <a:ext cx="4320000" cy="417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877158"/>
              </p:ext>
            </p:extLst>
          </p:nvPr>
        </p:nvGraphicFramePr>
        <p:xfrm>
          <a:off x="4428978" y="2440202"/>
          <a:ext cx="1727992" cy="417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992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słów,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442786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380204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184198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7638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pożegnał Cię uprzejmie?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4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58508"/>
              </p:ext>
            </p:extLst>
          </p:nvPr>
        </p:nvGraphicFramePr>
        <p:xfrm>
          <a:off x="2938569" y="2128055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2277666"/>
            <a:ext cx="1200358" cy="151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4728" y="385817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41446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747401"/>
              </p:ext>
            </p:extLst>
          </p:nvPr>
        </p:nvGraphicFramePr>
        <p:xfrm>
          <a:off x="108298" y="237011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59669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584133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280804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256271"/>
              </p:ext>
            </p:extLst>
          </p:nvPr>
        </p:nvGraphicFramePr>
        <p:xfrm>
          <a:off x="5662007" y="2280178"/>
          <a:ext cx="2963607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6"/>
          <p:cNvSpPr txBox="1"/>
          <p:nvPr/>
        </p:nvSpPr>
        <p:spPr>
          <a:xfrm>
            <a:off x="5286797" y="645413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14327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659279"/>
              </p:ext>
            </p:extLst>
          </p:nvPr>
        </p:nvGraphicFramePr>
        <p:xfrm>
          <a:off x="972874" y="2493690"/>
          <a:ext cx="3743936" cy="4365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129575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449396"/>
              </p:ext>
            </p:extLst>
          </p:nvPr>
        </p:nvGraphicFramePr>
        <p:xfrm>
          <a:off x="108298" y="2421682"/>
          <a:ext cx="1800000" cy="44394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0720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93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938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93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519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630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364086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041603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  <a:p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644141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43630"/>
            <a:ext cx="4552548" cy="1049580"/>
            <a:chOff x="757332" y="5376014"/>
            <a:chExt cx="7656258" cy="1049580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6761790"/>
                </p:ext>
              </p:extLst>
            </p:nvPr>
          </p:nvGraphicFramePr>
          <p:xfrm>
            <a:off x="803382" y="5376014"/>
            <a:ext cx="7610208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7337807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</a:t>
            </a:r>
            <a:r>
              <a:rPr lang="pl-PL" sz="3100" dirty="0">
                <a:solidFill>
                  <a:schemeClr val="tx2"/>
                </a:solidFill>
              </a:rPr>
              <a:t>2014/2013 </a:t>
            </a:r>
            <a:r>
              <a:rPr lang="pl-PL" sz="3100" dirty="0" smtClean="0">
                <a:solidFill>
                  <a:schemeClr val="tx2"/>
                </a:solidFill>
              </a:rPr>
              <a:t>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179345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32385"/>
              </p:ext>
            </p:extLst>
          </p:nvPr>
        </p:nvGraphicFramePr>
        <p:xfrm>
          <a:off x="180306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650804"/>
              </p:ext>
            </p:extLst>
          </p:nvPr>
        </p:nvGraphicFramePr>
        <p:xfrm>
          <a:off x="5029215" y="24947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049257"/>
              </p:ext>
            </p:extLst>
          </p:nvPr>
        </p:nvGraphicFramePr>
        <p:xfrm>
          <a:off x="4212754" y="2422130"/>
          <a:ext cx="1800200" cy="4437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67508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508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3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3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3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3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176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  <a:p>
            <a:r>
              <a:rPr lang="pl-PL" dirty="0"/>
              <a:t>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-35719" y="6310114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43630"/>
            <a:ext cx="4552548" cy="1049580"/>
            <a:chOff x="757332" y="5376014"/>
            <a:chExt cx="7656258" cy="1049580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9196471"/>
                </p:ext>
              </p:extLst>
            </p:nvPr>
          </p:nvGraphicFramePr>
          <p:xfrm>
            <a:off x="803382" y="5376014"/>
            <a:ext cx="7610208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5219244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005115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246493"/>
              </p:ext>
            </p:extLst>
          </p:nvPr>
        </p:nvGraphicFramePr>
        <p:xfrm>
          <a:off x="5029215" y="24947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  <a:p>
            <a:r>
              <a:rPr lang="pl-PL" dirty="0"/>
              <a:t>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. </a:t>
            </a:r>
            <a:endParaRPr lang="en-GB" sz="10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-35719" y="6310114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032889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" name="Tabe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370212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12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646095" y="2159552"/>
            <a:ext cx="3229136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038632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5148858" y="2159552"/>
            <a:ext cx="3229136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319966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363445"/>
              </p:ext>
            </p:extLst>
          </p:nvPr>
        </p:nvGraphicFramePr>
        <p:xfrm>
          <a:off x="1132484" y="2493690"/>
          <a:ext cx="4176464" cy="3661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7094938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66600"/>
              </p:ext>
            </p:extLst>
          </p:nvPr>
        </p:nvGraphicFramePr>
        <p:xfrm>
          <a:off x="4140746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548483"/>
              </p:ext>
            </p:extLst>
          </p:nvPr>
        </p:nvGraphicFramePr>
        <p:xfrm>
          <a:off x="108298" y="2421682"/>
          <a:ext cx="1872208" cy="36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24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947002"/>
              </p:ext>
            </p:extLst>
          </p:nvPr>
        </p:nvGraphicFramePr>
        <p:xfrm>
          <a:off x="2935543" y="2100463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226267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4003755"/>
            <a:ext cx="1200358" cy="151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43102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551923"/>
              </p:ext>
            </p:extLst>
          </p:nvPr>
        </p:nvGraphicFramePr>
        <p:xfrm>
          <a:off x="108298" y="2277666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059710"/>
              </p:ext>
            </p:extLst>
          </p:nvPr>
        </p:nvGraphicFramePr>
        <p:xfrm>
          <a:off x="2924286" y="5302170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041603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84948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16104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79180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1203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7896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675673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429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74740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29466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928324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223825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006645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Targówek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499441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98085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1050</TotalTime>
  <Words>1940</Words>
  <Application>Microsoft Office PowerPoint</Application>
  <PresentationFormat>Niestandardowy</PresentationFormat>
  <Paragraphs>351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targówek</vt:lpstr>
      <vt:lpstr>Spis treści</vt:lpstr>
      <vt:lpstr>Informacje o metodzie</vt:lpstr>
      <vt:lpstr>Wyniki badania</vt:lpstr>
      <vt:lpstr>Kryteria oceny</vt:lpstr>
      <vt:lpstr>Wyniki badania</vt:lpstr>
      <vt:lpstr>Urząd Dzielnicy Targówek Otoczenie: Wygląd Urzędu (1)</vt:lpstr>
      <vt:lpstr>Urząd Dzielnicy Targówek Otoczenie: Wygląd Urzędu (2)</vt:lpstr>
      <vt:lpstr>Urząd Dzielnicy Targówek Otoczenie: Wygląd Urzędu (3)</vt:lpstr>
      <vt:lpstr>Urząd Dzielnicy Targówek Otoczenie: Wygląd Urzędu (4)</vt:lpstr>
      <vt:lpstr>Urząd Dzielnicy Targówek Otoczenie: Wygląd Urzędu (5)</vt:lpstr>
      <vt:lpstr>Urząd Dzielnicy Targówek Otoczenie: Wygląd Urzędu (6)</vt:lpstr>
      <vt:lpstr>Urząd Dzielnicy Targówek Otoczenie: Wygląd Urzędu (7)</vt:lpstr>
      <vt:lpstr>Wyniki badania</vt:lpstr>
      <vt:lpstr>Urząd Dzielnicy Targówek Wygląd zewnętrzny urzędnika i jego stanowisko pracy</vt:lpstr>
      <vt:lpstr>Wyniki badania</vt:lpstr>
      <vt:lpstr>Urząd Dzielnicy Targówek Zachowanie urzędnika wobec interesanta (1)</vt:lpstr>
      <vt:lpstr>Urząd Dzielnicy Targówek Zachowanie urzędnika wobec interesanta (2)</vt:lpstr>
      <vt:lpstr>Wyniki badania</vt:lpstr>
      <vt:lpstr>Urząd Dzielnicy Targówek Urzędnik: Obsługa przedstawionej sprawy (1)</vt:lpstr>
      <vt:lpstr>Urząd Dzielnicy Targówek Urzędnik: Obsługa przedstawionej sprawy (2)</vt:lpstr>
      <vt:lpstr>Urząd Dzielnicy Targówek Urzędnik: Obsługa przedstawionej sprawy (3)</vt:lpstr>
      <vt:lpstr>Wyniki badania</vt:lpstr>
      <vt:lpstr>Urząd Dzielnicy Targówek Urzędnik: Sposób załatwienia przedstawionej sprawy (1)</vt:lpstr>
      <vt:lpstr>Urząd Dzielnicy Targówek Urzędnik: Sposób załatwienia przedstawionej sprawy 2014/2013 (2)</vt:lpstr>
      <vt:lpstr>Urząd Dzielnicy Targówek Urzędnik: Sposób załatwienia przedstawionej sprawy 2015 (3)</vt:lpstr>
      <vt:lpstr>Urząd Dzielnicy Targówek Urzędnik: Sposób załatwienia przedstawionej sprawy (3)</vt:lpstr>
      <vt:lpstr>Urząd Dzielnicy Targówek Urzędnik: Sposób załatwiania przedstawionej sprawy (4)</vt:lpstr>
      <vt:lpstr>Urząd Dzielnicy Targówek Urzędnik: Sposób załatwienia przedstawionej sprawy (5)</vt:lpstr>
      <vt:lpstr>Urząd Dzielnicy Targówek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191</cp:revision>
  <dcterms:created xsi:type="dcterms:W3CDTF">2013-09-17T08:07:59Z</dcterms:created>
  <dcterms:modified xsi:type="dcterms:W3CDTF">2016-01-28T12:07:44Z</dcterms:modified>
</cp:coreProperties>
</file>