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2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6" r:id="rId2"/>
  </p:sldMasterIdLst>
  <p:notesMasterIdLst>
    <p:notesMasterId r:id="rId34"/>
  </p:notesMasterIdLst>
  <p:sldIdLst>
    <p:sldId id="288" r:id="rId3"/>
    <p:sldId id="318" r:id="rId4"/>
    <p:sldId id="322" r:id="rId5"/>
    <p:sldId id="290" r:id="rId6"/>
    <p:sldId id="323" r:id="rId7"/>
    <p:sldId id="291" r:id="rId8"/>
    <p:sldId id="294" r:id="rId9"/>
    <p:sldId id="295" r:id="rId10"/>
    <p:sldId id="296" r:id="rId11"/>
    <p:sldId id="302" r:id="rId12"/>
    <p:sldId id="303" r:id="rId13"/>
    <p:sldId id="304" r:id="rId14"/>
    <p:sldId id="305" r:id="rId15"/>
    <p:sldId id="297" r:id="rId16"/>
    <p:sldId id="313" r:id="rId17"/>
    <p:sldId id="298" r:id="rId18"/>
    <p:sldId id="317" r:id="rId19"/>
    <p:sldId id="306" r:id="rId20"/>
    <p:sldId id="299" r:id="rId21"/>
    <p:sldId id="312" r:id="rId22"/>
    <p:sldId id="316" r:id="rId23"/>
    <p:sldId id="310" r:id="rId24"/>
    <p:sldId id="300" r:id="rId25"/>
    <p:sldId id="307" r:id="rId26"/>
    <p:sldId id="308" r:id="rId27"/>
    <p:sldId id="324" r:id="rId28"/>
    <p:sldId id="309" r:id="rId29"/>
    <p:sldId id="311" r:id="rId30"/>
    <p:sldId id="314" r:id="rId31"/>
    <p:sldId id="315" r:id="rId32"/>
    <p:sldId id="320" r:id="rId33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CADAE"/>
    <a:srgbClr val="008000"/>
    <a:srgbClr val="808285"/>
    <a:srgbClr val="FFFFF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-1362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2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511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11.450000000000005</c:v>
                </c:pt>
                <c:pt idx="2" formatCode="###0.0">
                  <c:v>1.7000000000000004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5.25</c:v>
                </c:pt>
                <c:pt idx="2" formatCode="0.0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4.55</c:v>
                </c:pt>
                <c:pt idx="2" formatCode="0.0">
                  <c:v>0.35000000000000014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9738752"/>
        <c:axId val="119740288"/>
      </c:barChart>
      <c:catAx>
        <c:axId val="119738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9740288"/>
        <c:crosses val="autoZero"/>
        <c:auto val="1"/>
        <c:lblAlgn val="ctr"/>
        <c:lblOffset val="100"/>
        <c:noMultiLvlLbl val="0"/>
      </c:catAx>
      <c:valAx>
        <c:axId val="119740288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11973875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113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7983872"/>
        <c:axId val="177985792"/>
      </c:barChart>
      <c:catAx>
        <c:axId val="177983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798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9857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798387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28736"/>
        <c:axId val="3430272"/>
      </c:barChart>
      <c:catAx>
        <c:axId val="34287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430272"/>
        <c:crosses val="autoZero"/>
        <c:auto val="1"/>
        <c:lblAlgn val="ctr"/>
        <c:lblOffset val="100"/>
        <c:noMultiLvlLbl val="0"/>
      </c:catAx>
      <c:valAx>
        <c:axId val="34302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4287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</c:v>
                </c:pt>
                <c:pt idx="1">
                  <c:v>0.1</c:v>
                </c:pt>
                <c:pt idx="2">
                  <c:v>0.05</c:v>
                </c:pt>
                <c:pt idx="3">
                  <c:v>0.3</c:v>
                </c:pt>
                <c:pt idx="4">
                  <c:v>0.5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0.65</c:v>
                </c:pt>
                <c:pt idx="1">
                  <c:v>0</c:v>
                </c:pt>
                <c:pt idx="2">
                  <c:v>0.4</c:v>
                </c:pt>
                <c:pt idx="3">
                  <c:v>0.1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0.9</c:v>
                </c:pt>
                <c:pt idx="1">
                  <c:v>0</c:v>
                </c:pt>
                <c:pt idx="2">
                  <c:v>0.45</c:v>
                </c:pt>
                <c:pt idx="3">
                  <c:v>0.1</c:v>
                </c:pt>
                <c:pt idx="4">
                  <c:v>0</c:v>
                </c:pt>
                <c:pt idx="5">
                  <c:v>0.05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531712"/>
        <c:axId val="4533248"/>
      </c:barChart>
      <c:catAx>
        <c:axId val="4531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53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32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5317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0.8</c:v>
                </c:pt>
                <c:pt idx="1">
                  <c:v>1</c:v>
                </c:pt>
                <c:pt idx="2">
                  <c:v>0.75000000000000044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0.9500000000000004</c:v>
                </c:pt>
                <c:pt idx="10">
                  <c:v>1</c:v>
                </c:pt>
                <c:pt idx="12">
                  <c:v>1</c:v>
                </c:pt>
                <c:pt idx="16">
                  <c:v>0.05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19"/>
                <c:pt idx="0" formatCode="0%">
                  <c:v>0.2</c:v>
                </c:pt>
                <c:pt idx="2" formatCode="0%">
                  <c:v>0.25</c:v>
                </c:pt>
                <c:pt idx="9" formatCode="0%">
                  <c:v>0.05</c:v>
                </c:pt>
                <c:pt idx="16" formatCode="0%">
                  <c:v>0.9500000000000004</c:v>
                </c:pt>
                <c:pt idx="17" formatCode="0%">
                  <c:v>1</c:v>
                </c:pt>
                <c:pt idx="18" formatCode="0%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3" formatCode="0%">
                  <c:v>1</c:v>
                </c:pt>
                <c:pt idx="14" formatCode="0%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0768384"/>
        <c:axId val="140808576"/>
      </c:barChart>
      <c:catAx>
        <c:axId val="1407683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0808576"/>
        <c:crosses val="autoZero"/>
        <c:auto val="1"/>
        <c:lblAlgn val="ctr"/>
        <c:lblOffset val="100"/>
        <c:noMultiLvlLbl val="0"/>
      </c:catAx>
      <c:valAx>
        <c:axId val="140808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83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</c:v>
                </c:pt>
                <c:pt idx="1">
                  <c:v>0.9500000000000004</c:v>
                </c:pt>
                <c:pt idx="2">
                  <c:v>0.9500000000000004</c:v>
                </c:pt>
                <c:pt idx="4">
                  <c:v>0.9</c:v>
                </c:pt>
                <c:pt idx="5">
                  <c:v>1</c:v>
                </c:pt>
                <c:pt idx="6">
                  <c:v>0.9500000000000004</c:v>
                </c:pt>
                <c:pt idx="8">
                  <c:v>0.05</c:v>
                </c:pt>
                <c:pt idx="10">
                  <c:v>0.05</c:v>
                </c:pt>
                <c:pt idx="12">
                  <c:v>0.75000000000000044</c:v>
                </c:pt>
                <c:pt idx="13">
                  <c:v>1</c:v>
                </c:pt>
                <c:pt idx="14">
                  <c:v>0.9500000000000004</c:v>
                </c:pt>
                <c:pt idx="16">
                  <c:v>0.7000000000000004</c:v>
                </c:pt>
                <c:pt idx="17">
                  <c:v>0.65000000000000058</c:v>
                </c:pt>
                <c:pt idx="1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20"/>
                <c:pt idx="0" formatCode="0%">
                  <c:v>0.2</c:v>
                </c:pt>
                <c:pt idx="2" formatCode="0%">
                  <c:v>0.05</c:v>
                </c:pt>
                <c:pt idx="4" formatCode="0%">
                  <c:v>0.05</c:v>
                </c:pt>
                <c:pt idx="8" formatCode="0%">
                  <c:v>0.9500000000000004</c:v>
                </c:pt>
                <c:pt idx="9" formatCode="0%">
                  <c:v>0.9500000000000004</c:v>
                </c:pt>
                <c:pt idx="10" formatCode="0%">
                  <c:v>0.9500000000000004</c:v>
                </c:pt>
                <c:pt idx="12" formatCode="0%">
                  <c:v>0.25</c:v>
                </c:pt>
                <c:pt idx="16" formatCode="0%">
                  <c:v>0.30000000000000021</c:v>
                </c:pt>
                <c:pt idx="17" formatCode="0%">
                  <c:v>0.3500000000000002</c:v>
                </c:pt>
                <c:pt idx="18" formatCode="0%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0.05</c:v>
                </c:pt>
                <c:pt idx="4" formatCode="###0.0%">
                  <c:v>0.05</c:v>
                </c:pt>
                <c:pt idx="6">
                  <c:v>0.05</c:v>
                </c:pt>
                <c:pt idx="9">
                  <c:v>0.05</c:v>
                </c:pt>
                <c:pt idx="14">
                  <c:v>0.05</c:v>
                </c:pt>
                <c:pt idx="18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5879296"/>
        <c:axId val="158041600"/>
      </c:barChart>
      <c:catAx>
        <c:axId val="1558792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58041600"/>
        <c:crosses val="autoZero"/>
        <c:auto val="1"/>
        <c:lblAlgn val="ctr"/>
        <c:lblOffset val="100"/>
        <c:noMultiLvlLbl val="0"/>
      </c:catAx>
      <c:valAx>
        <c:axId val="158041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58792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27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0.79</c:v>
                </c:pt>
                <c:pt idx="1">
                  <c:v>0.8500000000000002</c:v>
                </c:pt>
                <c:pt idx="2">
                  <c:v>0.55555555555555569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0.15000000000000005</c:v>
                </c:pt>
                <c:pt idx="2">
                  <c:v>0.33000000000000013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7.0000000000000021E-2</c:v>
                </c:pt>
                <c:pt idx="2" formatCode="0%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Nie miał żadnego identyfikatora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6934016"/>
        <c:axId val="166935552"/>
      </c:barChart>
      <c:catAx>
        <c:axId val="1669340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693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935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693401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"/>
          <c:y val="0.58181818181818157"/>
          <c:w val="1"/>
          <c:h val="0.33981031869390743"/>
        </c:manualLayout>
      </c:layout>
      <c:overlay val="0"/>
      <c:spPr>
        <a:noFill/>
        <a:ln w="23382">
          <a:noFill/>
        </a:ln>
      </c:spPr>
      <c:txPr>
        <a:bodyPr/>
        <a:lstStyle/>
        <a:p>
          <a:pPr algn="just">
            <a:defRPr sz="8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574464"/>
        <c:axId val="8576000"/>
      </c:barChart>
      <c:catAx>
        <c:axId val="85744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8576000"/>
        <c:crosses val="autoZero"/>
        <c:auto val="1"/>
        <c:lblAlgn val="ctr"/>
        <c:lblOffset val="100"/>
        <c:noMultiLvlLbl val="0"/>
      </c:catAx>
      <c:valAx>
        <c:axId val="85760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574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24"/>
          <c:y val="3.2150866462793155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0.85</c:v>
                </c:pt>
                <c:pt idx="1">
                  <c:v>0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812032"/>
        <c:axId val="32822016"/>
      </c:barChart>
      <c:catAx>
        <c:axId val="3281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2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22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28120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0.85000000000000009</c:v>
                </c:pt>
                <c:pt idx="1">
                  <c:v>0.9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0.15000000000000002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874496"/>
        <c:axId val="32876032"/>
      </c:barChart>
      <c:catAx>
        <c:axId val="32874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76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60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87449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53"/>
          <c:w val="0.84452303292310382"/>
          <c:h val="0.2353105128361971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81"/>
          <c:h val="0.657254216804881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0.85000000000000042</c:v>
                </c:pt>
                <c:pt idx="1">
                  <c:v>0.9500000000000004</c:v>
                </c:pt>
                <c:pt idx="2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0.15000000000000011</c:v>
                </c:pt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130752"/>
        <c:axId val="33132544"/>
      </c:barChart>
      <c:catAx>
        <c:axId val="33130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13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325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13075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0707328"/>
        <c:axId val="120848768"/>
      </c:barChart>
      <c:catAx>
        <c:axId val="120707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084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08487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707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0.9500000000000004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9">
                  <c:v>0.05</c:v>
                </c:pt>
                <c:pt idx="16">
                  <c:v>0.15000000000000011</c:v>
                </c:pt>
                <c:pt idx="17">
                  <c:v>0.05</c:v>
                </c:pt>
                <c:pt idx="20">
                  <c:v>0.9</c:v>
                </c:pt>
                <c:pt idx="21">
                  <c:v>1</c:v>
                </c:pt>
                <c:pt idx="22">
                  <c:v>0.9500000000000004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0" formatCode="0%">
                  <c:v>0.05</c:v>
                </c:pt>
                <c:pt idx="8" formatCode="0%">
                  <c:v>0.9500000000000004</c:v>
                </c:pt>
                <c:pt idx="9" formatCode="0%">
                  <c:v>0.9500000000000004</c:v>
                </c:pt>
                <c:pt idx="10" formatCode="0%">
                  <c:v>1</c:v>
                </c:pt>
                <c:pt idx="12" formatCode="0%">
                  <c:v>1</c:v>
                </c:pt>
                <c:pt idx="13" formatCode="0%">
                  <c:v>1</c:v>
                </c:pt>
                <c:pt idx="14" formatCode="0%">
                  <c:v>1</c:v>
                </c:pt>
                <c:pt idx="16" formatCode="0%">
                  <c:v>0.85000000000000042</c:v>
                </c:pt>
                <c:pt idx="17" formatCode="0%">
                  <c:v>0.9500000000000004</c:v>
                </c:pt>
                <c:pt idx="18" formatCode="0%">
                  <c:v>1</c:v>
                </c:pt>
                <c:pt idx="20" formatCode="0%">
                  <c:v>0.1</c:v>
                </c:pt>
                <c:pt idx="2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599488"/>
        <c:axId val="33601024"/>
      </c:barChart>
      <c:catAx>
        <c:axId val="33599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601024"/>
        <c:crosses val="autoZero"/>
        <c:auto val="1"/>
        <c:lblAlgn val="ctr"/>
        <c:lblOffset val="100"/>
        <c:noMultiLvlLbl val="0"/>
      </c:catAx>
      <c:valAx>
        <c:axId val="336010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5994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51"/>
          <c:w val="0.84773526228702556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046548234280802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0.8</c:v>
                </c:pt>
                <c:pt idx="1">
                  <c:v>0.60000000000000009</c:v>
                </c:pt>
                <c:pt idx="2">
                  <c:v>0.60000000000000009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upewnił się, że zrozumiałeś jego /jej wyjaśnienia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8">
                  <c:v>0.95000000000000007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773824"/>
        <c:axId val="33787904"/>
      </c:barChart>
      <c:catAx>
        <c:axId val="337738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787904"/>
        <c:crosses val="autoZero"/>
        <c:auto val="1"/>
        <c:lblAlgn val="ctr"/>
        <c:lblOffset val="100"/>
        <c:noMultiLvlLbl val="0"/>
      </c:catAx>
      <c:valAx>
        <c:axId val="337879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738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16"/>
          <c:w val="0.84773526228702556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899264"/>
        <c:axId val="33900800"/>
      </c:barChart>
      <c:catAx>
        <c:axId val="338992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900800"/>
        <c:crosses val="autoZero"/>
        <c:auto val="1"/>
        <c:lblAlgn val="ctr"/>
        <c:lblOffset val="100"/>
        <c:noMultiLvlLbl val="0"/>
      </c:catAx>
      <c:valAx>
        <c:axId val="339008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8992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0.65000000000000013</c:v>
                </c:pt>
                <c:pt idx="1">
                  <c:v>0.2</c:v>
                </c:pt>
                <c:pt idx="2">
                  <c:v>0.35000000000000003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</c:v>
                </c:pt>
                <c:pt idx="1">
                  <c:v>0.45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formularzu|wniosku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0.35000000000000003</c:v>
                </c:pt>
                <c:pt idx="1">
                  <c:v>0.5</c:v>
                </c:pt>
                <c:pt idx="2">
                  <c:v>0</c:v>
                </c:pt>
                <c:pt idx="3">
                  <c:v>0.15000000000000002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002816"/>
        <c:axId val="34004352"/>
      </c:barChart>
      <c:catAx>
        <c:axId val="34002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0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043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0028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325E-2"/>
          <c:y val="5.9422750424448487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0.38461538461538469</c:v>
                </c:pt>
                <c:pt idx="1">
                  <c:v>0.5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11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47E-3"/>
                  <c:y val="-2.06998480615144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0.61538461538461542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4044928"/>
        <c:axId val="34063104"/>
      </c:barChart>
      <c:catAx>
        <c:axId val="340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063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6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04492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137600"/>
        <c:axId val="34139136"/>
      </c:barChart>
      <c:catAx>
        <c:axId val="341376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4139136"/>
        <c:crosses val="autoZero"/>
        <c:auto val="1"/>
        <c:lblAlgn val="ctr"/>
        <c:lblOffset val="100"/>
        <c:noMultiLvlLbl val="0"/>
      </c:catAx>
      <c:valAx>
        <c:axId val="341391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4137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0.75000000000000011</c:v>
                </c:pt>
                <c:pt idx="1">
                  <c:v>0.05</c:v>
                </c:pt>
                <c:pt idx="2">
                  <c:v>0.2</c:v>
                </c:pt>
                <c:pt idx="3">
                  <c:v>0.25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0.95000000000000007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5"/>
                <c:pt idx="0" formatCode="0%">
                  <c:v>0.95000000000000007</c:v>
                </c:pt>
                <c:pt idx="2" formatCode="0%">
                  <c:v>0.1</c:v>
                </c:pt>
                <c:pt idx="3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998912"/>
        <c:axId val="35000704"/>
      </c:barChart>
      <c:catAx>
        <c:axId val="34998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00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00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9989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0.25</c:v>
                </c:pt>
                <c:pt idx="3">
                  <c:v>0.65000000000000013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0.05</c:v>
                </c:pt>
                <c:pt idx="3">
                  <c:v>0.55000000000000004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</c:v>
                </c:pt>
                <c:pt idx="3">
                  <c:v>0.9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61120"/>
        <c:axId val="35140736"/>
      </c:barChart>
      <c:catAx>
        <c:axId val="35061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4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40736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06112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71328"/>
        <c:axId val="35173120"/>
      </c:barChart>
      <c:catAx>
        <c:axId val="35171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173120"/>
        <c:crosses val="autoZero"/>
        <c:auto val="1"/>
        <c:lblAlgn val="ctr"/>
        <c:lblOffset val="100"/>
        <c:noMultiLvlLbl val="0"/>
      </c:catAx>
      <c:valAx>
        <c:axId val="3517312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35171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0.60000000000000009</c:v>
                </c:pt>
                <c:pt idx="1">
                  <c:v>0.65000000000000013</c:v>
                </c:pt>
                <c:pt idx="2">
                  <c:v>0.85000000000000009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0.75000000000000011</c:v>
                </c:pt>
                <c:pt idx="2">
                  <c:v>0.85000000000000009</c:v>
                </c:pt>
                <c:pt idx="3">
                  <c:v>0.75000000000000011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0.35000000000000003</c:v>
                </c:pt>
                <c:pt idx="3">
                  <c:v>0.55000000000000004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217792"/>
        <c:axId val="35219328"/>
      </c:barChart>
      <c:catAx>
        <c:axId val="35217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21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2193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217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768192"/>
        <c:axId val="121872384"/>
      </c:barChart>
      <c:catAx>
        <c:axId val="1217681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1872384"/>
        <c:crosses val="autoZero"/>
        <c:auto val="1"/>
        <c:lblAlgn val="ctr"/>
        <c:lblOffset val="100"/>
        <c:noMultiLvlLbl val="0"/>
      </c:catAx>
      <c:valAx>
        <c:axId val="12187238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1768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49152"/>
        <c:axId val="35250944"/>
      </c:barChart>
      <c:catAx>
        <c:axId val="352491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50944"/>
        <c:crosses val="autoZero"/>
        <c:auto val="1"/>
        <c:lblAlgn val="ctr"/>
        <c:lblOffset val="100"/>
        <c:noMultiLvlLbl val="0"/>
      </c:catAx>
      <c:valAx>
        <c:axId val="352509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491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362304"/>
        <c:axId val="35363840"/>
      </c:barChart>
      <c:catAx>
        <c:axId val="353623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363840"/>
        <c:crosses val="autoZero"/>
        <c:auto val="1"/>
        <c:lblAlgn val="ctr"/>
        <c:lblOffset val="100"/>
        <c:noMultiLvlLbl val="0"/>
      </c:catAx>
      <c:valAx>
        <c:axId val="35363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362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</c:v>
                </c:pt>
                <c:pt idx="1">
                  <c:v>0.35</c:v>
                </c:pt>
                <c:pt idx="2">
                  <c:v>0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Nie podał sumy tylko podawał wysokość poszczególnych opłat </c:v>
                </c:pt>
                <c:pt idx="3">
                  <c:v>Nie podał mi spontanicznie żadnej informacji na temat opłat\braku opłat </c:v>
                </c:pt>
                <c:pt idx="4">
                  <c:v>podał sumę oraz podawał wysokość poszczególnych opłat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0.05</c:v>
                </c:pt>
                <c:pt idx="3">
                  <c:v>0.45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75360"/>
        <c:axId val="35651584"/>
      </c:barChart>
      <c:catAx>
        <c:axId val="3537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5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158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3753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4295147907053"/>
          <c:y val="6.4515345648524704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dotyczy  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dotyczy  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0.45</c:v>
                </c:pt>
                <c:pt idx="1">
                  <c:v>0.05</c:v>
                </c:pt>
                <c:pt idx="2">
                  <c:v>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dotyczy  </c:v>
                </c:pt>
                <c:pt idx="3">
                  <c:v>poinformował, że nie ma opłat</c:v>
                </c:pt>
                <c:pt idx="4">
                  <c:v>podał wyłącznie sumę  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0.94117647058823528</c:v>
                </c:pt>
                <c:pt idx="1">
                  <c:v>5.8823529411764705E-2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712000"/>
        <c:axId val="35713792"/>
      </c:barChart>
      <c:catAx>
        <c:axId val="3571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713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71379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7120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(N=13)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126080"/>
        <c:axId val="36137216"/>
      </c:barChart>
      <c:catAx>
        <c:axId val="361260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6137216"/>
        <c:crosses val="autoZero"/>
        <c:auto val="1"/>
        <c:lblAlgn val="ctr"/>
        <c:lblOffset val="100"/>
        <c:noMultiLvlLbl val="0"/>
      </c:catAx>
      <c:valAx>
        <c:axId val="361372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126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(N=7)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145792"/>
        <c:axId val="56316288"/>
      </c:barChart>
      <c:catAx>
        <c:axId val="361457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316288"/>
        <c:crosses val="autoZero"/>
        <c:auto val="1"/>
        <c:lblAlgn val="ctr"/>
        <c:lblOffset val="100"/>
        <c:noMultiLvlLbl val="0"/>
      </c:catAx>
      <c:valAx>
        <c:axId val="563162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145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4.4942208357032234E-2"/>
          <c:w val="0.72138728323699397"/>
          <c:h val="0.9550577916429677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0.38461538461538469</c:v>
                </c:pt>
                <c:pt idx="1">
                  <c:v>0.46153846153846151</c:v>
                </c:pt>
                <c:pt idx="2">
                  <c:v>0.15384615384615385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30880"/>
        <c:axId val="56332672"/>
      </c:barChart>
      <c:catAx>
        <c:axId val="56330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32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326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3308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4.5289500509683993E-2"/>
          <c:w val="0.72138728323699397"/>
          <c:h val="0.9547104994903160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0.5714285714285714</c:v>
                </c:pt>
                <c:pt idx="1">
                  <c:v>0.2857142857142857</c:v>
                </c:pt>
                <c:pt idx="2">
                  <c:v>0.14285714285714285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75552"/>
        <c:axId val="56393728"/>
      </c:barChart>
      <c:catAx>
        <c:axId val="5637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9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937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3755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19456"/>
        <c:axId val="56420992"/>
      </c:barChart>
      <c:catAx>
        <c:axId val="56419456"/>
        <c:scaling>
          <c:orientation val="maxMin"/>
        </c:scaling>
        <c:delete val="1"/>
        <c:axPos val="b"/>
        <c:majorTickMark val="out"/>
        <c:minorTickMark val="none"/>
        <c:tickLblPos val="none"/>
        <c:crossAx val="56420992"/>
        <c:crosses val="autoZero"/>
        <c:auto val="1"/>
        <c:lblAlgn val="ctr"/>
        <c:lblOffset val="100"/>
        <c:noMultiLvlLbl val="0"/>
      </c:catAx>
      <c:valAx>
        <c:axId val="5642099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6419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(N=17)**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35072"/>
        <c:axId val="56436608"/>
      </c:barChart>
      <c:catAx>
        <c:axId val="5643507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6436608"/>
        <c:crosses val="autoZero"/>
        <c:auto val="1"/>
        <c:lblAlgn val="ctr"/>
        <c:lblOffset val="100"/>
        <c:noMultiLvlLbl val="0"/>
      </c:catAx>
      <c:valAx>
        <c:axId val="564366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64350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0.9956927657428004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3823323469814"/>
          <c:y val="6.4515610651974357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0.95000000000000007</c:v>
                </c:pt>
                <c:pt idx="1">
                  <c:v>0.05</c:v>
                </c:pt>
                <c:pt idx="2">
                  <c:v>0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0.95000000000000007</c:v>
                </c:pt>
                <c:pt idx="1">
                  <c:v>0.15000000000000002</c:v>
                </c:pt>
                <c:pt idx="2">
                  <c:v>0.05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Na tablicy</c:v>
                </c:pt>
                <c:pt idx="3">
                  <c:v>Na stolikach</c:v>
                </c:pt>
                <c:pt idx="4">
                  <c:v>W punkcie informacyjnym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0.65000000000000013</c:v>
                </c:pt>
                <c:pt idx="1">
                  <c:v>0.05</c:v>
                </c:pt>
                <c:pt idx="2">
                  <c:v>0.15000000000000002</c:v>
                </c:pt>
                <c:pt idx="3">
                  <c:v>0.30000000000000004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8705664"/>
        <c:axId val="128707200"/>
      </c:barChart>
      <c:catAx>
        <c:axId val="128705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707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7072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705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0.41176470588235292</c:v>
                </c:pt>
                <c:pt idx="1">
                  <c:v>0.23529411764705879</c:v>
                </c:pt>
                <c:pt idx="2">
                  <c:v>0.17647058823529413</c:v>
                </c:pt>
                <c:pt idx="3">
                  <c:v>0.17647058823529413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0.05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85376"/>
        <c:axId val="56486912"/>
      </c:barChart>
      <c:catAx>
        <c:axId val="56485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86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869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853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592035416666666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87962962962963E-5"/>
                  <c:y val="0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0.15</c:v>
                </c:pt>
                <c:pt idx="2">
                  <c:v>0.2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5.8796296296296296E-3"/>
                  <c:y val="4.247366632687733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2.9986111111111112E-3"/>
                  <c:y val="5.394155623513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716288"/>
        <c:axId val="56722176"/>
      </c:barChart>
      <c:catAx>
        <c:axId val="56716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72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722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7162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945675523349437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0.60000000000000009</c:v>
                </c:pt>
                <c:pt idx="1">
                  <c:v>0.75000000000000011</c:v>
                </c:pt>
                <c:pt idx="2">
                  <c:v>0.70000000000000007</c:v>
                </c:pt>
                <c:pt idx="4">
                  <c:v>0.4</c:v>
                </c:pt>
                <c:pt idx="5">
                  <c:v>0.45</c:v>
                </c:pt>
                <c:pt idx="6">
                  <c:v>0.30000000000000004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0.35000000000000003</c:v>
                </c:pt>
                <c:pt idx="1">
                  <c:v>0.25</c:v>
                </c:pt>
                <c:pt idx="2">
                  <c:v>0.30000000000000004</c:v>
                </c:pt>
                <c:pt idx="4">
                  <c:v>0.45</c:v>
                </c:pt>
                <c:pt idx="5">
                  <c:v>0.35000000000000003</c:v>
                </c:pt>
                <c:pt idx="6">
                  <c:v>0.70000000000000007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0" formatCode="0%">
                  <c:v>0.05</c:v>
                </c:pt>
                <c:pt idx="4" formatCode="0%">
                  <c:v>0.15000000000000002</c:v>
                </c:pt>
                <c:pt idx="5" formatCode="0%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123200"/>
        <c:axId val="57124736"/>
      </c:barChart>
      <c:catAx>
        <c:axId val="571232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124736"/>
        <c:crosses val="autoZero"/>
        <c:auto val="1"/>
        <c:lblAlgn val="ctr"/>
        <c:lblOffset val="100"/>
        <c:noMultiLvlLbl val="0"/>
      </c:catAx>
      <c:valAx>
        <c:axId val="571247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12320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1.3496723654687114E-3"/>
          <c:y val="0.41712727362777507"/>
          <c:w val="0.98275465000721773"/>
          <c:h val="0.1657451431967609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39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609E-3"/>
                  <c:y val="9.7115065527172289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79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609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32E-2"/>
                  <c:y val="2.88864833518764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0.8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872768"/>
        <c:axId val="57874304"/>
      </c:barChart>
      <c:catAx>
        <c:axId val="57872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874304"/>
        <c:crosses val="autoZero"/>
        <c:auto val="1"/>
        <c:lblAlgn val="ctr"/>
        <c:lblOffset val="100"/>
        <c:noMultiLvlLbl val="0"/>
      </c:catAx>
      <c:valAx>
        <c:axId val="57874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8727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80037698412698388"/>
          <c:w val="1"/>
          <c:h val="0.1996230158730158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895936"/>
        <c:axId val="57930496"/>
      </c:barChart>
      <c:catAx>
        <c:axId val="5789593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7930496"/>
        <c:crosses val="autoZero"/>
        <c:auto val="1"/>
        <c:lblAlgn val="ctr"/>
        <c:lblOffset val="100"/>
        <c:noMultiLvlLbl val="0"/>
      </c:catAx>
      <c:valAx>
        <c:axId val="5793049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7895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0.9500000000000004</c:v>
                </c:pt>
                <c:pt idx="2">
                  <c:v>0.85000000000000042</c:v>
                </c:pt>
                <c:pt idx="3">
                  <c:v>0.9</c:v>
                </c:pt>
                <c:pt idx="4">
                  <c:v>0.85000000000000042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0.9500000000000004</c:v>
                </c:pt>
                <c:pt idx="1">
                  <c:v>1</c:v>
                </c:pt>
                <c:pt idx="2">
                  <c:v>0.9500000000000004</c:v>
                </c:pt>
                <c:pt idx="3">
                  <c:v>1</c:v>
                </c:pt>
                <c:pt idx="4">
                  <c:v>0.9500000000000004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8286464"/>
        <c:axId val="58288000"/>
      </c:barChart>
      <c:catAx>
        <c:axId val="582864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828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880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82864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24E-3"/>
          <c:w val="0.99923738681327257"/>
          <c:h val="0.890495867768596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0.60000000000000042</c:v>
                </c:pt>
                <c:pt idx="1">
                  <c:v>0.75000000000000044</c:v>
                </c:pt>
                <c:pt idx="2">
                  <c:v>0.65000000000000058</c:v>
                </c:pt>
                <c:pt idx="4">
                  <c:v>0.75000000000000044</c:v>
                </c:pt>
                <c:pt idx="5">
                  <c:v>0.75000000000000044</c:v>
                </c:pt>
                <c:pt idx="6">
                  <c:v>0.7000000000000004</c:v>
                </c:pt>
                <c:pt idx="8">
                  <c:v>0.75000000000000044</c:v>
                </c:pt>
                <c:pt idx="9">
                  <c:v>0.8</c:v>
                </c:pt>
                <c:pt idx="10">
                  <c:v>0.65000000000000058</c:v>
                </c:pt>
                <c:pt idx="12">
                  <c:v>0.8</c:v>
                </c:pt>
                <c:pt idx="13">
                  <c:v>0.8</c:v>
                </c:pt>
                <c:pt idx="14">
                  <c:v>0.75000000000000044</c:v>
                </c:pt>
                <c:pt idx="16">
                  <c:v>0.9500000000000004</c:v>
                </c:pt>
                <c:pt idx="17">
                  <c:v>0.8</c:v>
                </c:pt>
                <c:pt idx="18">
                  <c:v>0.75000000000000044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</c:v>
                </c:pt>
                <c:pt idx="1">
                  <c:v>0.2</c:v>
                </c:pt>
                <c:pt idx="2">
                  <c:v>0.2</c:v>
                </c:pt>
                <c:pt idx="4">
                  <c:v>0.25</c:v>
                </c:pt>
                <c:pt idx="5">
                  <c:v>0.25</c:v>
                </c:pt>
                <c:pt idx="6">
                  <c:v>0.2</c:v>
                </c:pt>
                <c:pt idx="8">
                  <c:v>0.25</c:v>
                </c:pt>
                <c:pt idx="9">
                  <c:v>0.15000000000000011</c:v>
                </c:pt>
                <c:pt idx="10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6">
                  <c:v>0.05</c:v>
                </c:pt>
                <c:pt idx="17">
                  <c:v>0.15000000000000011</c:v>
                </c:pt>
                <c:pt idx="18">
                  <c:v>0.15000000000000011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0.05</c:v>
                </c:pt>
                <c:pt idx="9">
                  <c:v>0.05</c:v>
                </c:pt>
                <c:pt idx="17">
                  <c:v>0.05</c:v>
                </c:pt>
                <c:pt idx="18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85"/>
                  <c:y val="-2.4470208773661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783730158730363E-3"/>
                  <c:y val="2.99611142984637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2" formatCode="0%">
                  <c:v>0.15000000000000011</c:v>
                </c:pt>
                <c:pt idx="6" formatCode="0%">
                  <c:v>0.1</c:v>
                </c:pt>
                <c:pt idx="10" formatCode="0%">
                  <c:v>0.15000000000000011</c:v>
                </c:pt>
                <c:pt idx="14" formatCode="0%">
                  <c:v>0.05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681600"/>
        <c:axId val="58683392"/>
      </c:barChart>
      <c:catAx>
        <c:axId val="5868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683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68339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68160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68"/>
          <c:w val="0.98589065255732056"/>
          <c:h val="6.0149559707403356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0.85000000000000042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0.15000000000000011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220096"/>
        <c:axId val="137221632"/>
      </c:barChart>
      <c:catAx>
        <c:axId val="137220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22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221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22009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0.85000000000000009</c:v>
                </c:pt>
                <c:pt idx="1">
                  <c:v>1</c:v>
                </c:pt>
                <c:pt idx="2">
                  <c:v>0.70000000000000007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0.15000000000000002</c:v>
                </c:pt>
                <c:pt idx="2" formatCode="0%">
                  <c:v>0.30000000000000004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578752"/>
        <c:axId val="137587712"/>
      </c:barChart>
      <c:catAx>
        <c:axId val="137578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758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5877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5787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5772032"/>
        <c:axId val="155774336"/>
      </c:barChart>
      <c:catAx>
        <c:axId val="1557720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5774336"/>
        <c:crosses val="autoZero"/>
        <c:auto val="1"/>
        <c:lblAlgn val="ctr"/>
        <c:lblOffset val="100"/>
        <c:noMultiLvlLbl val="0"/>
      </c:catAx>
      <c:valAx>
        <c:axId val="15577433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5772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41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0.1</c:v>
                </c:pt>
                <c:pt idx="2">
                  <c:v>0.15</c:v>
                </c:pt>
                <c:pt idx="3">
                  <c:v>0.35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Nie ma/brak formularzy/wniosków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1101312"/>
        <c:axId val="161102848"/>
      </c:barChart>
      <c:catAx>
        <c:axId val="161101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110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1028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101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7"/>
          <c:y val="4.0322580645161445E-3"/>
          <c:w val="0.84615384615384781"/>
          <c:h val="0.842741935483875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65714176"/>
        <c:axId val="166932480"/>
      </c:barChart>
      <c:catAx>
        <c:axId val="165714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693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9324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417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0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2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Tytuł </a:t>
            </a:r>
            <a:r>
              <a:rPr lang="pl-PL" b="0" dirty="0" smtClean="0">
                <a:latin typeface="Arial Light"/>
              </a:rPr>
              <a:t>slajdu</a:t>
            </a:r>
            <a:endParaRPr lang="pl-PL" b="0" dirty="0">
              <a:latin typeface="Arial Ligh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3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1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2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10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0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‹#›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URSUS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9364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13535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288327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5458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499504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</a:t>
            </a:r>
            <a:r>
              <a:rPr lang="pl-PL" sz="3200" b="1" dirty="0" smtClean="0"/>
              <a:t> </a:t>
            </a:r>
            <a:r>
              <a:rPr lang="pl-PL" sz="3200" dirty="0" smtClean="0"/>
              <a:t>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738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6692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1163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2958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732325" y="148557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306975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39338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32325" y="482917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pole tekstowe 6"/>
          <p:cNvSpPr txBox="1">
            <a:spLocks noChangeArrowheads="1"/>
          </p:cNvSpPr>
          <p:nvPr/>
        </p:nvSpPr>
        <p:spPr bwMode="auto">
          <a:xfrm>
            <a:off x="7669138" y="56620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7071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89479"/>
              </p:ext>
            </p:extLst>
          </p:nvPr>
        </p:nvGraphicFramePr>
        <p:xfrm>
          <a:off x="5220866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04194"/>
              </p:ext>
            </p:extLst>
          </p:nvPr>
        </p:nvGraphicFramePr>
        <p:xfrm>
          <a:off x="4428978" y="2440202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949188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5695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33823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pożegnał Cię uprzejmie?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58881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41213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17299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0370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475716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4" name="pole tekstowe 6"/>
          <p:cNvSpPr txBox="1">
            <a:spLocks noChangeArrowheads="1"/>
          </p:cNvSpPr>
          <p:nvPr/>
        </p:nvSpPr>
        <p:spPr bwMode="auto">
          <a:xfrm>
            <a:off x="7741146" y="551802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541336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80326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435594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46684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19920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732329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0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33650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89768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801617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058228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31772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85631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  <a:p>
            <a:endParaRPr lang="pl-PL" sz="1200" b="1" dirty="0"/>
          </a:p>
        </p:txBody>
      </p:sp>
      <p:grpSp>
        <p:nvGrpSpPr>
          <p:cNvPr id="17" name="Grupa 16"/>
          <p:cNvGrpSpPr/>
          <p:nvPr/>
        </p:nvGrpSpPr>
        <p:grpSpPr>
          <a:xfrm>
            <a:off x="767594" y="2133650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0093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Prostokąt 18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3145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82528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319518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1026" y="0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32232"/>
              </p:ext>
            </p:extLst>
          </p:nvPr>
        </p:nvGraphicFramePr>
        <p:xfrm>
          <a:off x="972874" y="2494734"/>
          <a:ext cx="4320000" cy="395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60241"/>
              </p:ext>
            </p:extLst>
          </p:nvPr>
        </p:nvGraphicFramePr>
        <p:xfrm>
          <a:off x="180306" y="2422130"/>
          <a:ext cx="1800000" cy="41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35886"/>
              </p:ext>
            </p:extLst>
          </p:nvPr>
        </p:nvGraphicFramePr>
        <p:xfrm>
          <a:off x="5029214" y="2494734"/>
          <a:ext cx="4368115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35614"/>
              </p:ext>
            </p:extLst>
          </p:nvPr>
        </p:nvGraphicFramePr>
        <p:xfrm>
          <a:off x="4212754" y="2565697"/>
          <a:ext cx="1800200" cy="3846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7200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165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876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95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295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54857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838303"/>
              </p:ext>
            </p:extLst>
          </p:nvPr>
        </p:nvGraphicFramePr>
        <p:xfrm>
          <a:off x="180306" y="2422130"/>
          <a:ext cx="1800200" cy="382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86364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08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384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Podawał wyłącznie wysokość poszczególnych opłat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2197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1026" y="0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>
                <a:solidFill>
                  <a:srgbClr val="808285">
                    <a:tint val="75000"/>
                  </a:srgbClr>
                </a:solidFill>
              </a:rPr>
              <a:pPr/>
              <a:t>26</a:t>
            </a:fld>
            <a:endParaRPr lang="pl-PL">
              <a:solidFill>
                <a:srgbClr val="808285">
                  <a:tint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załatwienia przedstawionej 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478691"/>
              </p:ext>
            </p:extLst>
          </p:nvPr>
        </p:nvGraphicFramePr>
        <p:xfrm>
          <a:off x="972874" y="2494734"/>
          <a:ext cx="4320000" cy="3959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>
                <a:solidFill>
                  <a:srgbClr val="808285"/>
                </a:solidFill>
              </a:rPr>
              <a:t>Po dopytaniu o opłaty urzędnik...</a:t>
            </a:r>
          </a:p>
          <a:p>
            <a:r>
              <a:rPr lang="pl-PL" dirty="0">
                <a:solidFill>
                  <a:srgbClr val="808285"/>
                </a:solidFill>
              </a:rPr>
              <a:t>(zadawane gdy urzędnik nie poinformował o</a:t>
            </a:r>
          </a:p>
          <a:p>
            <a:r>
              <a:rPr lang="pl-PL" dirty="0">
                <a:solidFill>
                  <a:srgbClr val="808285"/>
                </a:solidFill>
              </a:rPr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>
                <a:solidFill>
                  <a:srgbClr val="808285"/>
                </a:solidFill>
              </a:rPr>
              <a:t>Które ze stwierdzeń najlepiej opisuje to w jaki sposób urzędnik </a:t>
            </a:r>
            <a:r>
              <a:rPr lang="pl-PL" sz="1200" b="1" u="sng" dirty="0">
                <a:solidFill>
                  <a:srgbClr val="808285"/>
                </a:solidFill>
              </a:rPr>
              <a:t>sam z siebie, bez Twojego dopytywania</a:t>
            </a:r>
            <a:r>
              <a:rPr lang="pl-PL" sz="1200" b="1" dirty="0">
                <a:solidFill>
                  <a:srgbClr val="808285"/>
                </a:solidFill>
              </a:rPr>
              <a:t> poinformował Cię o opłatach/braku opłat jakie są wymagane przy załatwianiu  przedstawionej przez Ciebie sprawy?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375493" y="6526138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808285"/>
                </a:solidFill>
              </a:rPr>
              <a:t> </a:t>
            </a:r>
            <a:endParaRPr lang="en-GB" sz="1000" dirty="0">
              <a:solidFill>
                <a:srgbClr val="808285"/>
              </a:solidFill>
            </a:endParaRPr>
          </a:p>
        </p:txBody>
      </p:sp>
      <p:graphicFrame>
        <p:nvGraphicFramePr>
          <p:cNvPr id="3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748690"/>
              </p:ext>
            </p:extLst>
          </p:nvPr>
        </p:nvGraphicFramePr>
        <p:xfrm>
          <a:off x="5004842" y="2494734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70749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10097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767594" y="2133650"/>
            <a:ext cx="3659749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66384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874423"/>
              </p:ext>
            </p:extLst>
          </p:nvPr>
        </p:nvGraphicFramePr>
        <p:xfrm>
          <a:off x="828378" y="2601666"/>
          <a:ext cx="4606397" cy="375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19865"/>
              </p:ext>
            </p:extLst>
          </p:nvPr>
        </p:nvGraphicFramePr>
        <p:xfrm>
          <a:off x="36290" y="2718499"/>
          <a:ext cx="1872208" cy="3639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07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07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07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07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633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861206"/>
              </p:ext>
            </p:extLst>
          </p:nvPr>
        </p:nvGraphicFramePr>
        <p:xfrm>
          <a:off x="5077330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15708"/>
              </p:ext>
            </p:extLst>
          </p:nvPr>
        </p:nvGraphicFramePr>
        <p:xfrm>
          <a:off x="4284762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</a:p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6291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615782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4674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354612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7732325" y="20061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pole tekstowe 6"/>
          <p:cNvSpPr txBox="1">
            <a:spLocks noChangeArrowheads="1"/>
          </p:cNvSpPr>
          <p:nvPr/>
        </p:nvSpPr>
        <p:spPr bwMode="auto">
          <a:xfrm>
            <a:off x="7732325" y="3586702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pole tekstowe 6"/>
          <p:cNvSpPr txBox="1">
            <a:spLocks noChangeArrowheads="1"/>
          </p:cNvSpPr>
          <p:nvPr/>
        </p:nvSpPr>
        <p:spPr bwMode="auto">
          <a:xfrm>
            <a:off x="7732325" y="52150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33650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0093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386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113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5500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220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289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980856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7" name="pole tekstowe 6"/>
          <p:cNvSpPr txBox="1">
            <a:spLocks noChangeArrowheads="1"/>
          </p:cNvSpPr>
          <p:nvPr/>
        </p:nvSpPr>
        <p:spPr bwMode="auto">
          <a:xfrm>
            <a:off x="7732325" y="295696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pole tekstowe 6"/>
          <p:cNvSpPr txBox="1">
            <a:spLocks noChangeArrowheads="1"/>
          </p:cNvSpPr>
          <p:nvPr/>
        </p:nvSpPr>
        <p:spPr bwMode="auto">
          <a:xfrm>
            <a:off x="7732325" y="37490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9" name="pole tekstowe 6"/>
          <p:cNvSpPr txBox="1">
            <a:spLocks noChangeArrowheads="1"/>
          </p:cNvSpPr>
          <p:nvPr/>
        </p:nvSpPr>
        <p:spPr bwMode="auto">
          <a:xfrm>
            <a:off x="7732325" y="46131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pole tekstowe 6"/>
          <p:cNvSpPr txBox="1">
            <a:spLocks noChangeArrowheads="1"/>
          </p:cNvSpPr>
          <p:nvPr/>
        </p:nvSpPr>
        <p:spPr bwMode="auto">
          <a:xfrm>
            <a:off x="7741146" y="54772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9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42613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3389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49722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384662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668243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Ursus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3689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1159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1_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1781</Words>
  <Application>Microsoft Office PowerPoint</Application>
  <PresentationFormat>Niestandardowy</PresentationFormat>
  <Paragraphs>333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3" baseType="lpstr">
      <vt:lpstr>ARC</vt:lpstr>
      <vt:lpstr>1_ARC</vt:lpstr>
      <vt:lpstr>TAJEMNICZY KLIENT URZĄD DZIELNICY URSUS</vt:lpstr>
      <vt:lpstr>Spis treści</vt:lpstr>
      <vt:lpstr>Informacje o metodzie</vt:lpstr>
      <vt:lpstr>Wyniki badania</vt:lpstr>
      <vt:lpstr>Kryteria oceny</vt:lpstr>
      <vt:lpstr>Wyniki badania</vt:lpstr>
      <vt:lpstr>Urząd Dzielnicy Ursus Otoczenie: Wygląd Urzędu (1)</vt:lpstr>
      <vt:lpstr>Urząd Dzielnicy Ursus Otoczenie: Wygląd Urzędu (2)</vt:lpstr>
      <vt:lpstr>Urząd Dzielnicy Ursus Otoczenie: Wygląd Urzędu (3)</vt:lpstr>
      <vt:lpstr>Urząd Dzielnicy Ursus Otoczenie: Wygląd Urzędu (4)</vt:lpstr>
      <vt:lpstr>Urząd Dzielnicy Ursus Otoczenie: Wygląd Urzędu (5)</vt:lpstr>
      <vt:lpstr>Urząd Dzielnicy Ursus Otoczenie: Wygląd Urzędu (6)</vt:lpstr>
      <vt:lpstr>Urząd Dzielnicy Ursus Otoczenie: Wygląd Urzędu (7)</vt:lpstr>
      <vt:lpstr>Wyniki badania</vt:lpstr>
      <vt:lpstr>Urząd Dzielnicy Ursus Wygląd zewnętrzny urzędnika i jego stanowisko pracy</vt:lpstr>
      <vt:lpstr>Wyniki badania</vt:lpstr>
      <vt:lpstr>Urząd Dzielnicy Ursus Zachowanie urzędnika wobec interesanta (1)</vt:lpstr>
      <vt:lpstr>Urząd Dzielnicy Ursus Zachowanie urzędnika wobec interesanta (2)</vt:lpstr>
      <vt:lpstr>Wyniki badania</vt:lpstr>
      <vt:lpstr>Urząd Dzielnicy Ursus Urzędnik: Obsługa przedstawionej sprawy (1)</vt:lpstr>
      <vt:lpstr>Urząd Dzielnicy Ursus Urzędnik: Obsługa przedstawionej sprawy (2)</vt:lpstr>
      <vt:lpstr>Urząd Dzielnicy Ursus Urzędnik: Obsługa przedstawionej sprawy (3)</vt:lpstr>
      <vt:lpstr>Wyniki badania</vt:lpstr>
      <vt:lpstr>Urząd Dzielnicy Ursus Urzędnik: Sposób załatwienia przedstawionej sprawy (1)</vt:lpstr>
      <vt:lpstr>Urząd Dzielnicy Ursus Urzędnik: Sposób załatwienia przedstawionej sprawy 2014, 2013 (2)</vt:lpstr>
      <vt:lpstr>Urząd Dzielnicy Ursus Urzędnik: Sposób załatwienia przedstawionej sprawy 2015 (3)</vt:lpstr>
      <vt:lpstr>Urząd Dzielnicy Ursus Urzędnik: Sposób załatwienia przedstawionej sprawy (4)</vt:lpstr>
      <vt:lpstr>Urząd Dzielnicy Ursus Urzędnik: Sposób załatwiania przedstawionej sprawy (5)</vt:lpstr>
      <vt:lpstr>Urząd Dzielnicy Ursus Urzędnik: Sposób załatwienia przedstawionej sprawy (6)</vt:lpstr>
      <vt:lpstr>Urząd Dzielnicy Ursus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162</cp:revision>
  <dcterms:created xsi:type="dcterms:W3CDTF">2013-09-17T08:07:59Z</dcterms:created>
  <dcterms:modified xsi:type="dcterms:W3CDTF">2016-01-28T12:08:18Z</dcterms:modified>
</cp:coreProperties>
</file>