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drawings/drawing1.xml" ContentType="application/vnd.openxmlformats-officedocument.drawingml.chartshapes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drawings/drawing2.xml" ContentType="application/vnd.openxmlformats-officedocument.drawingml.chartshapes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chart13.xml" ContentType="application/vnd.openxmlformats-officedocument.drawingml.chart+xml"/>
  <Override PartName="/ppt/charts/chart14.xml" ContentType="application/vnd.openxmlformats-officedocument.drawingml.chart+xml"/>
  <Override PartName="/ppt/charts/chart15.xml" ContentType="application/vnd.openxmlformats-officedocument.drawingml.chart+xml"/>
  <Override PartName="/ppt/charts/chart16.xml" ContentType="application/vnd.openxmlformats-officedocument.drawingml.chart+xml"/>
  <Override PartName="/ppt/charts/chart17.xml" ContentType="application/vnd.openxmlformats-officedocument.drawingml.chart+xml"/>
  <Override PartName="/ppt/charts/chart18.xml" ContentType="application/vnd.openxmlformats-officedocument.drawingml.chart+xml"/>
  <Override PartName="/ppt/charts/chart19.xml" ContentType="application/vnd.openxmlformats-officedocument.drawingml.chart+xml"/>
  <Override PartName="/ppt/charts/chart20.xml" ContentType="application/vnd.openxmlformats-officedocument.drawingml.chart+xml"/>
  <Override PartName="/ppt/charts/chart21.xml" ContentType="application/vnd.openxmlformats-officedocument.drawingml.chart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charts/chart24.xml" ContentType="application/vnd.openxmlformats-officedocument.drawingml.chart+xml"/>
  <Override PartName="/ppt/charts/chart25.xml" ContentType="application/vnd.openxmlformats-officedocument.drawingml.chart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charts/chart30.xml" ContentType="application/vnd.openxmlformats-officedocument.drawingml.chart+xml"/>
  <Override PartName="/ppt/charts/chart31.xml" ContentType="application/vnd.openxmlformats-officedocument.drawingml.chart+xml"/>
  <Override PartName="/ppt/charts/chart32.xml" ContentType="application/vnd.openxmlformats-officedocument.drawingml.chart+xml"/>
  <Override PartName="/ppt/charts/chart33.xml" ContentType="application/vnd.openxmlformats-officedocument.drawingml.chart+xml"/>
  <Override PartName="/ppt/charts/chart34.xml" ContentType="application/vnd.openxmlformats-officedocument.drawingml.chart+xml"/>
  <Override PartName="/ppt/theme/themeOverride1.xml" ContentType="application/vnd.openxmlformats-officedocument.themeOverride+xml"/>
  <Override PartName="/ppt/charts/chart35.xml" ContentType="application/vnd.openxmlformats-officedocument.drawingml.chart+xml"/>
  <Override PartName="/ppt/theme/themeOverride2.xml" ContentType="application/vnd.openxmlformats-officedocument.themeOverride+xml"/>
  <Override PartName="/ppt/charts/chart36.xml" ContentType="application/vnd.openxmlformats-officedocument.drawingml.chart+xml"/>
  <Override PartName="/ppt/theme/themeOverride3.xml" ContentType="application/vnd.openxmlformats-officedocument.themeOverride+xml"/>
  <Override PartName="/ppt/charts/chart37.xml" ContentType="application/vnd.openxmlformats-officedocument.drawingml.chart+xml"/>
  <Override PartName="/ppt/theme/themeOverride4.xml" ContentType="application/vnd.openxmlformats-officedocument.themeOverride+xml"/>
  <Override PartName="/ppt/charts/chart38.xml" ContentType="application/vnd.openxmlformats-officedocument.drawingml.chart+xml"/>
  <Override PartName="/ppt/charts/chart39.xml" ContentType="application/vnd.openxmlformats-officedocument.drawingml.chart+xml"/>
  <Override PartName="/ppt/charts/chart40.xml" ContentType="application/vnd.openxmlformats-officedocument.drawingml.chart+xml"/>
  <Override PartName="/ppt/charts/chart41.xml" ContentType="application/vnd.openxmlformats-officedocument.drawingml.chart+xml"/>
  <Override PartName="/ppt/charts/chart42.xml" ContentType="application/vnd.openxmlformats-officedocument.drawingml.chart+xml"/>
  <Override PartName="/ppt/charts/chart43.xml" ContentType="application/vnd.openxmlformats-officedocument.drawingml.chart+xml"/>
  <Override PartName="/ppt/charts/chart44.xml" ContentType="application/vnd.openxmlformats-officedocument.drawingml.chart+xml"/>
  <Override PartName="/ppt/charts/chart45.xml" ContentType="application/vnd.openxmlformats-officedocument.drawingml.chart+xml"/>
  <Override PartName="/ppt/charts/chart46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notesMasterIdLst>
    <p:notesMasterId r:id="rId33"/>
  </p:notesMasterIdLst>
  <p:sldIdLst>
    <p:sldId id="288" r:id="rId2"/>
    <p:sldId id="319" r:id="rId3"/>
    <p:sldId id="322" r:id="rId4"/>
    <p:sldId id="290" r:id="rId5"/>
    <p:sldId id="323" r:id="rId6"/>
    <p:sldId id="291" r:id="rId7"/>
    <p:sldId id="294" r:id="rId8"/>
    <p:sldId id="295" r:id="rId9"/>
    <p:sldId id="296" r:id="rId10"/>
    <p:sldId id="302" r:id="rId11"/>
    <p:sldId id="303" r:id="rId12"/>
    <p:sldId id="304" r:id="rId13"/>
    <p:sldId id="305" r:id="rId14"/>
    <p:sldId id="297" r:id="rId15"/>
    <p:sldId id="313" r:id="rId16"/>
    <p:sldId id="298" r:id="rId17"/>
    <p:sldId id="317" r:id="rId18"/>
    <p:sldId id="306" r:id="rId19"/>
    <p:sldId id="299" r:id="rId20"/>
    <p:sldId id="312" r:id="rId21"/>
    <p:sldId id="316" r:id="rId22"/>
    <p:sldId id="310" r:id="rId23"/>
    <p:sldId id="300" r:id="rId24"/>
    <p:sldId id="307" r:id="rId25"/>
    <p:sldId id="308" r:id="rId26"/>
    <p:sldId id="324" r:id="rId27"/>
    <p:sldId id="309" r:id="rId28"/>
    <p:sldId id="311" r:id="rId29"/>
    <p:sldId id="314" r:id="rId30"/>
    <p:sldId id="315" r:id="rId31"/>
    <p:sldId id="318" r:id="rId32"/>
  </p:sldIdLst>
  <p:sldSz cx="9145588" cy="6859588"/>
  <p:notesSz cx="6858000" cy="9144000"/>
  <p:defaultTextStyle>
    <a:defPPr>
      <a:defRPr lang="pl-PL"/>
    </a:defPPr>
    <a:lvl1pPr marL="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4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91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737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983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229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474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720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966" algn="l" defTabSz="914491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568">
          <p15:clr>
            <a:srgbClr val="A4A3A4"/>
          </p15:clr>
        </p15:guide>
        <p15:guide id="2" pos="555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808285"/>
    <a:srgbClr val="FFFFFF"/>
    <a:srgbClr val="D1D3D4"/>
    <a:srgbClr val="000000"/>
    <a:srgbClr val="ACADA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465" autoAdjust="0"/>
    <p:restoredTop sz="94660"/>
  </p:normalViewPr>
  <p:slideViewPr>
    <p:cSldViewPr showGuides="1">
      <p:cViewPr varScale="1">
        <p:scale>
          <a:sx n="119" d="100"/>
          <a:sy n="119" d="100"/>
        </p:scale>
        <p:origin x="-1362" y="-96"/>
      </p:cViewPr>
      <p:guideLst>
        <p:guide orient="horz" pos="2568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5.xlsx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6.xlsx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7.xlsx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8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9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0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1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3.xlsx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4.xlsx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5.xlsx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6.xlsx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7.xlsx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8.xlsx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9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.xlsx"/></Relationships>
</file>

<file path=ppt/charts/_rels/chart3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0.xlsx"/></Relationships>
</file>

<file path=ppt/charts/_rels/chart3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1.xlsx"/></Relationships>
</file>

<file path=ppt/charts/_rels/chart3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2.xlsx"/></Relationships>
</file>

<file path=ppt/charts/_rels/chart3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_rels/chart3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4.xlsx"/><Relationship Id="rId1" Type="http://schemas.openxmlformats.org/officeDocument/2006/relationships/themeOverride" Target="../theme/themeOverride1.xml"/></Relationships>
</file>

<file path=ppt/charts/_rels/chart35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5.xlsx"/><Relationship Id="rId1" Type="http://schemas.openxmlformats.org/officeDocument/2006/relationships/themeOverride" Target="../theme/themeOverride2.xml"/></Relationships>
</file>

<file path=ppt/charts/_rels/chart36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6.xlsx"/><Relationship Id="rId1" Type="http://schemas.openxmlformats.org/officeDocument/2006/relationships/themeOverride" Target="../theme/themeOverride3.xml"/></Relationships>
</file>

<file path=ppt/charts/_rels/chart37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37.xlsx"/><Relationship Id="rId1" Type="http://schemas.openxmlformats.org/officeDocument/2006/relationships/themeOverride" Target="../theme/themeOverride4.xml"/></Relationships>
</file>

<file path=ppt/charts/_rels/chart3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8.xlsx"/></Relationships>
</file>

<file path=ppt/charts/_rels/chart3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9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4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0.xlsx"/></Relationships>
</file>

<file path=ppt/charts/_rels/chart4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1.xlsx"/></Relationships>
</file>

<file path=ppt/charts/_rels/chart4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2.xlsx"/></Relationships>
</file>

<file path=ppt/charts/_rels/chart4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3.xlsx"/></Relationships>
</file>

<file path=ppt/charts/_rels/chart4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4.xlsx"/></Relationships>
</file>

<file path=ppt/charts/_rels/chart4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5.xlsx"/></Relationships>
</file>

<file path=ppt/charts/_rels/chart4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6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8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73E-3"/>
          <c:y val="9.0163934426229525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###0.0">
                  <c:v>7.0499999999999989</c:v>
                </c:pt>
                <c:pt idx="2" formatCode="###0.0">
                  <c:v>2.4000000000000004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7.2</c:v>
                </c:pt>
                <c:pt idx="2" formatCode="0.0">
                  <c:v>2.14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numFmt formatCode="#,##0.0" sourceLinked="0"/>
            <c:spPr>
              <a:noFill/>
              <a:ln w="23250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</c:f>
              <c:strCache>
                <c:ptCount val="1"/>
                <c:pt idx="0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5.5238095238095237</c:v>
                </c:pt>
                <c:pt idx="2" formatCode="0.0">
                  <c:v>0.95238095238095233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73967488"/>
        <c:axId val="75158272"/>
      </c:barChart>
      <c:catAx>
        <c:axId val="73967488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one"/>
        <c:crossAx val="75158272"/>
        <c:crosses val="autoZero"/>
        <c:auto val="1"/>
        <c:lblAlgn val="ctr"/>
        <c:lblOffset val="100"/>
        <c:noMultiLvlLbl val="0"/>
      </c:catAx>
      <c:valAx>
        <c:axId val="75158272"/>
        <c:scaling>
          <c:orientation val="minMax"/>
          <c:max val="15"/>
          <c:min val="0"/>
        </c:scaling>
        <c:delete val="1"/>
        <c:axPos val="l"/>
        <c:numFmt formatCode="###0.0" sourceLinked="1"/>
        <c:majorTickMark val="out"/>
        <c:minorTickMark val="none"/>
        <c:tickLblPos val="none"/>
        <c:crossAx val="73967488"/>
        <c:crosses val="autoZero"/>
        <c:crossBetween val="between"/>
      </c:valAx>
      <c:spPr>
        <a:noFill/>
        <a:ln w="2325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82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87"/>
                  <c:y val="1.22686584530830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98608308473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3307904"/>
        <c:axId val="163309824"/>
      </c:barChart>
      <c:catAx>
        <c:axId val="16330790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330982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330982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3307904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solidFill>
        <a:schemeClr val="bg2"/>
      </a:solidFill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21768960"/>
        <c:axId val="121873536"/>
      </c:barChart>
      <c:catAx>
        <c:axId val="1217689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21873536"/>
        <c:crosses val="autoZero"/>
        <c:auto val="1"/>
        <c:lblAlgn val="ctr"/>
        <c:lblOffset val="100"/>
        <c:noMultiLvlLbl val="0"/>
      </c:catAx>
      <c:valAx>
        <c:axId val="12187353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217689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Na tablicy</c:v>
                </c:pt>
                <c:pt idx="1">
                  <c:v>Na stojakach, w kieszonkach</c:v>
                </c:pt>
                <c:pt idx="2">
                  <c:v>Na stolikach</c:v>
                </c:pt>
                <c:pt idx="3">
                  <c:v>Poza okienkiem PI/ stanowiskiem WOM/ delegatury BAiSO</c:v>
                </c:pt>
                <c:pt idx="4">
                  <c:v>W okienku PI/ przy stanowisku WOM/ delegatury BAiSO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5"/>
                <c:pt idx="0">
                  <c:v>0.70000000000000007</c:v>
                </c:pt>
                <c:pt idx="1">
                  <c:v>0.5</c:v>
                </c:pt>
                <c:pt idx="2">
                  <c:v>0.25</c:v>
                </c:pt>
                <c:pt idx="3">
                  <c:v>0.05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Na tablicy</c:v>
                </c:pt>
                <c:pt idx="1">
                  <c:v>Na stojakach, w kieszonkach</c:v>
                </c:pt>
                <c:pt idx="2">
                  <c:v>Na stolikach</c:v>
                </c:pt>
                <c:pt idx="3">
                  <c:v>Poza okienkiem PI/ stanowiskiem WOM/ delegatury BAiSO</c:v>
                </c:pt>
                <c:pt idx="4">
                  <c:v>W okienku PI/ przy stanowisku WOM/ delegatury BAiSO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5"/>
                <c:pt idx="0">
                  <c:v>0.70000000000000007</c:v>
                </c:pt>
                <c:pt idx="1">
                  <c:v>0</c:v>
                </c:pt>
                <c:pt idx="2">
                  <c:v>0.1</c:v>
                </c:pt>
                <c:pt idx="3">
                  <c:v>0.25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Na tablicy</c:v>
                </c:pt>
                <c:pt idx="1">
                  <c:v>Na stojakach, w kieszonkach</c:v>
                </c:pt>
                <c:pt idx="2">
                  <c:v>Na stolikach</c:v>
                </c:pt>
                <c:pt idx="3">
                  <c:v>Poza okienkiem PI/ stanowiskiem WOM/ delegatury BAiSO</c:v>
                </c:pt>
                <c:pt idx="4">
                  <c:v>W okienku PI/ przy stanowisku WOM/ delegatury BAiSO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5"/>
                <c:pt idx="0">
                  <c:v>0.60000000000000009</c:v>
                </c:pt>
                <c:pt idx="1">
                  <c:v>0.05</c:v>
                </c:pt>
                <c:pt idx="2">
                  <c:v>0.25</c:v>
                </c:pt>
                <c:pt idx="3">
                  <c:v>0.35000000000000003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34527232"/>
        <c:axId val="134549504"/>
      </c:barChart>
      <c:catAx>
        <c:axId val="13452723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345495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3454950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452723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08925318761384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Sheet1!$B$2:$B$25</c:f>
              <c:numCache>
                <c:formatCode>0%</c:formatCode>
                <c:ptCount val="19"/>
                <c:pt idx="0">
                  <c:v>1</c:v>
                </c:pt>
                <c:pt idx="1">
                  <c:v>0.9</c:v>
                </c:pt>
                <c:pt idx="2">
                  <c:v>0.95000000000000051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0.95000000000000051</c:v>
                </c:pt>
                <c:pt idx="9">
                  <c:v>1</c:v>
                </c:pt>
                <c:pt idx="10">
                  <c:v>1</c:v>
                </c:pt>
                <c:pt idx="12">
                  <c:v>1</c:v>
                </c:pt>
                <c:pt idx="13">
                  <c:v>1</c:v>
                </c:pt>
                <c:pt idx="14">
                  <c:v>1</c:v>
                </c:pt>
                <c:pt idx="16">
                  <c:v>0.05</c:v>
                </c:pt>
                <c:pt idx="18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Sheet1!$C$2:$C$25</c:f>
              <c:numCache>
                <c:formatCode>0%</c:formatCode>
                <c:ptCount val="19"/>
                <c:pt idx="1">
                  <c:v>0.1</c:v>
                </c:pt>
                <c:pt idx="2">
                  <c:v>0.05</c:v>
                </c:pt>
                <c:pt idx="8">
                  <c:v>0.05</c:v>
                </c:pt>
                <c:pt idx="16">
                  <c:v>0.95000000000000051</c:v>
                </c:pt>
                <c:pt idx="17">
                  <c:v>1</c:v>
                </c:pt>
                <c:pt idx="18">
                  <c:v>0.95000000000000051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Brak systemu numerkowego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Sheet1!$A$2:$A$25</c:f>
              <c:strCache>
                <c:ptCount val="18"/>
                <c:pt idx="1">
                  <c:v>Czy odległość blatów  stolików od wzorów wypełnionych formularzy  wniosków na tablicach  w skoroszytach jest odpowiednia?</c:v>
                </c:pt>
                <c:pt idx="5">
                  <c:v>Czy liczba blatów  stolików do pisania formularzy  wniosków jest wystarczająca?</c:v>
                </c:pt>
                <c:pt idx="9">
                  <c:v>Czy ilość miejsc siedzących dla oczekujących jest wystarczająca?</c:v>
                </c:pt>
                <c:pt idx="13">
                  <c:v>Czy działa system numerkowy?</c:v>
                </c:pt>
                <c:pt idx="17">
                  <c:v>Czy któryś z pracowników podszedł i zaoferował pomoc?</c:v>
                </c:pt>
              </c:strCache>
            </c:strRef>
          </c:cat>
          <c:val>
            <c:numRef>
              <c:f>Sheet1!$D$2:$D$25</c:f>
              <c:numCache>
                <c:formatCode>General</c:formatCode>
                <c:ptCount val="19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36346240"/>
        <c:axId val="136876800"/>
      </c:barChart>
      <c:catAx>
        <c:axId val="1363462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36876800"/>
        <c:crosses val="autoZero"/>
        <c:auto val="1"/>
        <c:lblAlgn val="ctr"/>
        <c:lblOffset val="100"/>
        <c:noMultiLvlLbl val="0"/>
      </c:catAx>
      <c:valAx>
        <c:axId val="13687680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363462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23E-2"/>
          <c:y val="0.93624772313296856"/>
          <c:w val="0.86278195488721809"/>
          <c:h val="6.5573770491803282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45675523349437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Sheet1!$B$2:$B$26</c:f>
              <c:numCache>
                <c:formatCode>0%</c:formatCode>
                <c:ptCount val="20"/>
                <c:pt idx="0">
                  <c:v>1</c:v>
                </c:pt>
                <c:pt idx="1">
                  <c:v>0.9</c:v>
                </c:pt>
                <c:pt idx="2">
                  <c:v>0.86</c:v>
                </c:pt>
                <c:pt idx="4">
                  <c:v>1</c:v>
                </c:pt>
                <c:pt idx="5">
                  <c:v>1</c:v>
                </c:pt>
                <c:pt idx="6">
                  <c:v>0.14000000000000001</c:v>
                </c:pt>
                <c:pt idx="8">
                  <c:v>0.15</c:v>
                </c:pt>
                <c:pt idx="10">
                  <c:v>0.14000000000000001</c:v>
                </c:pt>
                <c:pt idx="12">
                  <c:v>0.9</c:v>
                </c:pt>
                <c:pt idx="13">
                  <c:v>1</c:v>
                </c:pt>
                <c:pt idx="14">
                  <c:v>0.86</c:v>
                </c:pt>
                <c:pt idx="16">
                  <c:v>0.65</c:v>
                </c:pt>
                <c:pt idx="17">
                  <c:v>0.7</c:v>
                </c:pt>
                <c:pt idx="18">
                  <c:v>0.76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4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Sheet1!$C$2:$C$26</c:f>
              <c:numCache>
                <c:formatCode>0%</c:formatCode>
                <c:ptCount val="20"/>
                <c:pt idx="1">
                  <c:v>0.05</c:v>
                </c:pt>
                <c:pt idx="2">
                  <c:v>0.14000000000000001</c:v>
                </c:pt>
                <c:pt idx="6">
                  <c:v>0.86</c:v>
                </c:pt>
                <c:pt idx="8">
                  <c:v>0.8</c:v>
                </c:pt>
                <c:pt idx="9">
                  <c:v>1</c:v>
                </c:pt>
                <c:pt idx="10">
                  <c:v>0.86</c:v>
                </c:pt>
                <c:pt idx="12">
                  <c:v>0.1</c:v>
                </c:pt>
                <c:pt idx="14">
                  <c:v>0.14000000000000001</c:v>
                </c:pt>
                <c:pt idx="16">
                  <c:v>0.2</c:v>
                </c:pt>
                <c:pt idx="17">
                  <c:v>0.25</c:v>
                </c:pt>
                <c:pt idx="18">
                  <c:v>0.24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Sheet1!$A$2:$A$26</c:f>
              <c:strCache>
                <c:ptCount val="18"/>
                <c:pt idx="1">
                  <c:v>Czy urzędnik jest ubrany “na służbowo”?</c:v>
                </c:pt>
                <c:pt idx="5">
                  <c:v>Czy na biurku urzędnika jest porządek?</c:v>
                </c:pt>
                <c:pt idx="9">
                  <c:v>Czy na biurku są naczynia? </c:v>
                </c:pt>
                <c:pt idx="12">
                  <c:v>Czy na biurku urzędnika znajdują się tylko przedmioty związane z pracą? 
</c:v>
                </c:pt>
                <c:pt idx="17">
                  <c:v>Czy urzędnik ma identyfikator z imieniem  i nazwiskiem?</c:v>
                </c:pt>
              </c:strCache>
            </c:strRef>
          </c:cat>
          <c:val>
            <c:numRef>
              <c:f>Sheet1!$D$2:$D$26</c:f>
              <c:numCache>
                <c:formatCode>0%</c:formatCode>
                <c:ptCount val="20"/>
                <c:pt idx="1">
                  <c:v>0.05</c:v>
                </c:pt>
                <c:pt idx="8">
                  <c:v>0.05</c:v>
                </c:pt>
                <c:pt idx="16">
                  <c:v>0.15</c:v>
                </c:pt>
                <c:pt idx="17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163780864"/>
        <c:axId val="165712256"/>
      </c:barChart>
      <c:catAx>
        <c:axId val="163780864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165712256"/>
        <c:crosses val="autoZero"/>
        <c:auto val="1"/>
        <c:lblAlgn val="ctr"/>
        <c:lblOffset val="100"/>
        <c:noMultiLvlLbl val="0"/>
      </c:catAx>
      <c:valAx>
        <c:axId val="16571225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3780864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4.3825760009478985E-2"/>
          <c:y val="0.94209541062802082"/>
          <c:w val="0.84773526228702578"/>
          <c:h val="3.745370370370378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6.0606060606060623E-3"/>
          <c:w val="1"/>
          <c:h val="0.5696969696969695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Identyfikator przypięty/ powieszony na szyi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(N=16)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0.77000000000000035</c:v>
                </c:pt>
                <c:pt idx="1">
                  <c:v>0.5</c:v>
                </c:pt>
                <c:pt idx="2">
                  <c:v>0.88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Indetyfikator znajduje się w okienku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82">
              <a:noFill/>
            </a:ln>
          </c:spPr>
          <c:invertIfNegative val="0"/>
          <c:dLbls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(N=16)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0.23</c:v>
                </c:pt>
                <c:pt idx="1">
                  <c:v>0.21000000000000008</c:v>
                </c:pt>
                <c:pt idx="2">
                  <c:v>6.0000000000000026E-2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Identyfikator był przypiety w innym miejscu niż na szyi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23382">
              <a:noFill/>
            </a:ln>
          </c:spPr>
          <c:invertIfNegative val="0"/>
          <c:dLbls>
            <c:spPr>
              <a:noFill/>
              <a:ln w="23382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</c:v>
                </c:pt>
                <c:pt idx="1">
                  <c:v>2014 (N=x)</c:v>
                </c:pt>
                <c:pt idx="2">
                  <c:v>2013 (N=16)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3"/>
                <c:pt idx="1">
                  <c:v>0.29000000000000015</c:v>
                </c:pt>
                <c:pt idx="2">
                  <c:v>6.0000000000000026E-2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73259008"/>
        <c:axId val="173546496"/>
      </c:barChart>
      <c:catAx>
        <c:axId val="17325900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17354649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7354649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73259008"/>
        <c:crosses val="autoZero"/>
        <c:crossBetween val="between"/>
        <c:majorUnit val="0.2"/>
      </c:valAx>
      <c:spPr>
        <a:noFill/>
        <a:ln w="23382">
          <a:noFill/>
        </a:ln>
      </c:spPr>
    </c:plotArea>
    <c:legend>
      <c:legendPos val="b"/>
      <c:layout>
        <c:manualLayout>
          <c:xMode val="edge"/>
          <c:yMode val="edge"/>
          <c:x val="6.5897858319604614E-3"/>
          <c:y val="0.58181818181818157"/>
          <c:w val="0.97693574958814"/>
          <c:h val="0.29090909090909167"/>
        </c:manualLayout>
      </c:layout>
      <c:overlay val="0"/>
      <c:spPr>
        <a:noFill/>
        <a:ln w="23382">
          <a:noFill/>
        </a:ln>
      </c:spPr>
      <c:txPr>
        <a:bodyPr/>
        <a:lstStyle/>
        <a:p>
          <a:pPr>
            <a:defRPr sz="1000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5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79746688"/>
        <c:axId val="179830784"/>
      </c:barChart>
      <c:catAx>
        <c:axId val="179746688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79830784"/>
        <c:crosses val="autoZero"/>
        <c:auto val="1"/>
        <c:lblAlgn val="ctr"/>
        <c:lblOffset val="100"/>
        <c:noMultiLvlLbl val="0"/>
      </c:catAx>
      <c:valAx>
        <c:axId val="179830784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17974668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36"/>
          <c:h val="0.7300374727066251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zajął się sprawą</c:v>
                </c:pt>
              </c:strCache>
            </c:strRef>
          </c:tx>
          <c:spPr>
            <a:solidFill>
              <a:schemeClr val="accent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1</c:v>
                </c:pt>
                <c:pt idx="1">
                  <c:v>0.9</c:v>
                </c:pt>
                <c:pt idx="2">
                  <c:v>0.9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Odesłał w inne miejsce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1">
                  <c:v>0.1</c:v>
                </c:pt>
                <c:pt idx="2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Zachował się inaczej**</c:v>
                </c:pt>
              </c:strCache>
            </c:strRef>
          </c:tx>
          <c:spPr>
            <a:solidFill>
              <a:schemeClr val="tx1"/>
            </a:solidFill>
            <a:ln w="23586">
              <a:noFill/>
            </a:ln>
          </c:spPr>
          <c:invertIfNegative val="0"/>
          <c:dLbls>
            <c:delete val="1"/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4710784"/>
        <c:axId val="4712320"/>
      </c:barChart>
      <c:catAx>
        <c:axId val="47107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47123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4712320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4710784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1.2576163953833446E-3"/>
          <c:y val="0.74515793588949164"/>
          <c:w val="0.84452303292310338"/>
          <c:h val="0.23531051283619736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8625277161862527"/>
          <c:y val="1.6412992311313351E-2"/>
          <c:w val="0.81374722838137636"/>
          <c:h val="0.65725421680488161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Tak, od razu rozpoczął obsługę mojej sprawy</c:v>
                </c:pt>
              </c:strCache>
            </c:strRef>
          </c:tx>
          <c:spPr>
            <a:solidFill>
              <a:schemeClr val="tx2"/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Sheet1!$B$2:$D$2</c:f>
              <c:numCache>
                <c:formatCode>0%</c:formatCode>
                <c:ptCount val="3"/>
                <c:pt idx="0">
                  <c:v>0.95000000000000051</c:v>
                </c:pt>
                <c:pt idx="1">
                  <c:v>0.95000000000000051</c:v>
                </c:pt>
                <c:pt idx="2">
                  <c:v>0.95238095238095244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 od razu, ale wyjaśnił przyczynę / przeprosił</c:v>
                </c:pt>
              </c:strCache>
            </c:strRef>
          </c:tx>
          <c:spPr>
            <a:solidFill>
              <a:schemeClr val="accent1"/>
            </a:solidFill>
            <a:ln w="23586">
              <a:noFill/>
            </a:ln>
          </c:spPr>
          <c:invertIfNegative val="0"/>
          <c:dLbls>
            <c:dLbl>
              <c:idx val="1"/>
              <c:dLblPos val="inBase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Sheet1!$B$3:$D$3</c:f>
              <c:numCache>
                <c:formatCode>0%</c:formatCode>
                <c:ptCount val="3"/>
                <c:pt idx="1">
                  <c:v>0.05</c:v>
                </c:pt>
                <c:pt idx="2">
                  <c:v>4.7619047619047623E-2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Nie od razu, nie wyjaśnił przyczyny ani nie przeprosił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3586">
              <a:noFill/>
            </a:ln>
          </c:spPr>
          <c:invertIfNegative val="0"/>
          <c:dLbls>
            <c:spPr>
              <a:noFill/>
              <a:ln w="23586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Sheet1!$B$4:$D$4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Sheet1!$B$1:$D$1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Sheet1!$B$5:$D$5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2795264"/>
        <c:axId val="32805248"/>
      </c:barChart>
      <c:catAx>
        <c:axId val="327952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23586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052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05248"/>
        <c:scaling>
          <c:orientation val="minMax"/>
        </c:scaling>
        <c:delete val="1"/>
        <c:axPos val="t"/>
        <c:numFmt formatCode="0%" sourceLinked="1"/>
        <c:majorTickMark val="out"/>
        <c:minorTickMark val="none"/>
        <c:tickLblPos val="none"/>
        <c:crossAx val="32795264"/>
        <c:crosses val="autoZero"/>
        <c:crossBetween val="between"/>
        <c:majorUnit val="1"/>
      </c:valAx>
      <c:spPr>
        <a:noFill/>
        <a:ln w="23586">
          <a:noFill/>
        </a:ln>
      </c:spPr>
    </c:plotArea>
    <c:legend>
      <c:legendPos val="b"/>
      <c:layout>
        <c:manualLayout>
          <c:xMode val="edge"/>
          <c:yMode val="edge"/>
          <c:x val="0"/>
          <c:y val="0.68759043154025468"/>
          <c:w val="1"/>
          <c:h val="0.27187829378586648"/>
        </c:manualLayout>
      </c:layout>
      <c:overlay val="0"/>
      <c:spPr>
        <a:noFill/>
        <a:ln w="23586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82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4"/>
                <c:pt idx="0">
                  <c:v>0.95000000000000018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>
                <c:manualLayout>
                  <c:x val="-5.9384259259259338E-3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0.8500000000000002</c:v>
                </c:pt>
                <c:pt idx="1">
                  <c:v>0.15000000000000005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Tak, powiedział „dzień dobry” lub „w czym mogę pomóc” w uprzejmy sposób</c:v>
                </c:pt>
                <c:pt idx="1">
                  <c:v>Tak, przywitał mnie uprzejmie, ale użył innych słów</c:v>
                </c:pt>
                <c:pt idx="2">
                  <c:v>Tak, powiedział „dzień dobry” lub „w czym mogę pomóc”, ale nie było to uprzejme</c:v>
                </c:pt>
                <c:pt idx="3">
                  <c:v>Nie przywitał mnie w ogóle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0.8</c:v>
                </c:pt>
                <c:pt idx="1">
                  <c:v>0.1</c:v>
                </c:pt>
                <c:pt idx="2">
                  <c:v>0.1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2825344"/>
        <c:axId val="32826880"/>
      </c:barChart>
      <c:catAx>
        <c:axId val="3282534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28268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28268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2534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 PI/ delegatur BAISO jest widoczne /czytelne?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 PI/ delegatur BAISO jest widoczne /czytelne?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0.95000000000000051</c:v>
                </c:pt>
                <c:pt idx="1">
                  <c:v>1</c:v>
                </c:pt>
                <c:pt idx="2">
                  <c:v>0.9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Czy widoczna jest tablica informacyjna?</c:v>
                </c:pt>
                <c:pt idx="1">
                  <c:v>Czy oznakowanie Punktu Informacyjnego jest widoczne /czytelne?</c:v>
                </c:pt>
                <c:pt idx="2">
                  <c:v>Czy oznakowanie poszczególnych stanowisk WOM/ PI/ delegatur BAISO jest widoczne /czytelne?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1</c:v>
                </c:pt>
                <c:pt idx="1">
                  <c:v>0.95000000000000051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76212864"/>
        <c:axId val="76217344"/>
      </c:barChart>
      <c:catAx>
        <c:axId val="7621286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762173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76217344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7621286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45675523349437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Sheet1!$B$2:$B$31</c:f>
              <c:numCache>
                <c:formatCode>0%</c:formatCode>
                <c:ptCount val="24"/>
                <c:pt idx="0">
                  <c:v>1</c:v>
                </c:pt>
                <c:pt idx="1">
                  <c:v>1</c:v>
                </c:pt>
                <c:pt idx="2">
                  <c:v>0.95000000000000051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8">
                  <c:v>0.05</c:v>
                </c:pt>
                <c:pt idx="10">
                  <c:v>0.1</c:v>
                </c:pt>
                <c:pt idx="17">
                  <c:v>0.1</c:v>
                </c:pt>
                <c:pt idx="18">
                  <c:v>0.05</c:v>
                </c:pt>
                <c:pt idx="20">
                  <c:v>0.95000000000000051</c:v>
                </c:pt>
                <c:pt idx="21">
                  <c:v>0.95000000000000051</c:v>
                </c:pt>
                <c:pt idx="2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Sheet1!$C$2:$C$31</c:f>
              <c:numCache>
                <c:formatCode>General</c:formatCode>
                <c:ptCount val="24"/>
                <c:pt idx="2" formatCode="0%">
                  <c:v>0.05</c:v>
                </c:pt>
                <c:pt idx="8" formatCode="0%">
                  <c:v>0.95000000000000051</c:v>
                </c:pt>
                <c:pt idx="9" formatCode="0%">
                  <c:v>1</c:v>
                </c:pt>
                <c:pt idx="10" formatCode="0%">
                  <c:v>0.9</c:v>
                </c:pt>
                <c:pt idx="12" formatCode="0%">
                  <c:v>1</c:v>
                </c:pt>
                <c:pt idx="13" formatCode="0%">
                  <c:v>1</c:v>
                </c:pt>
                <c:pt idx="14" formatCode="0%">
                  <c:v>1</c:v>
                </c:pt>
                <c:pt idx="16" formatCode="0%">
                  <c:v>1</c:v>
                </c:pt>
                <c:pt idx="17" formatCode="0%">
                  <c:v>0.9</c:v>
                </c:pt>
                <c:pt idx="18" formatCode="0%">
                  <c:v>0.95000000000000051</c:v>
                </c:pt>
                <c:pt idx="20" formatCode="0%">
                  <c:v>0.05</c:v>
                </c:pt>
                <c:pt idx="21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Trudno powiedzieć</c:v>
                </c:pt>
              </c:strCache>
            </c:strRef>
          </c:tx>
          <c:spPr>
            <a:solidFill>
              <a:schemeClr val="tx1"/>
            </a:solidFill>
            <a:ln w="23104">
              <a:noFill/>
            </a:ln>
          </c:spPr>
          <c:invertIfNegative val="0"/>
          <c:dLbls>
            <c:dLbl>
              <c:idx val="11"/>
              <c:layout>
                <c:manualLayout>
                  <c:x val="-0.1544528786282322"/>
                  <c:y val="5.23906458671288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Sheet1!$A$2:$A$31</c:f>
              <c:strCache>
                <c:ptCount val="22"/>
                <c:pt idx="1">
                  <c:v>Czy urzędnik podczas rozmowy starał się podtrzymywać kontakt wzrokowy z Tobą?</c:v>
                </c:pt>
                <c:pt idx="5">
                  <c:v>Czy urzędnik mówił wyraźnie?</c:v>
                </c:pt>
                <c:pt idx="9">
                  <c:v>Czy podczas rozmowy z Tobą urzędnik zajmował się prywatnymi sprawami? </c:v>
                </c:pt>
                <c:pt idx="12">
                  <c:v>Czy podczas rozmowy z Tobą urzędnik jadł posiłek / pił herbatę, kawę lub inny napój? </c:v>
                </c:pt>
                <c:pt idx="17">
                  <c:v>Czy urzędnik okazywał zniecierpliwienie?</c:v>
                </c:pt>
                <c:pt idx="21">
                  <c:v>Czy urzędnik uprzejmie Cię pożegnał?</c:v>
                </c:pt>
              </c:strCache>
            </c:strRef>
          </c:cat>
          <c:val>
            <c:numRef>
              <c:f>Sheet1!$D$2:$D$31</c:f>
              <c:numCache>
                <c:formatCode>General</c:formatCode>
                <c:ptCount val="2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2876032"/>
        <c:axId val="32877568"/>
      </c:barChart>
      <c:catAx>
        <c:axId val="3287603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2877568"/>
        <c:crosses val="autoZero"/>
        <c:auto val="1"/>
        <c:lblAlgn val="ctr"/>
        <c:lblOffset val="100"/>
        <c:noMultiLvlLbl val="0"/>
      </c:catAx>
      <c:valAx>
        <c:axId val="3287756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287603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egendEntry>
        <c:idx val="2"/>
        <c:delete val="1"/>
      </c:legendEntry>
      <c:layout>
        <c:manualLayout>
          <c:xMode val="edge"/>
          <c:yMode val="edge"/>
          <c:x val="6.7669172932330823E-2"/>
          <c:y val="0.96254629629629662"/>
          <c:w val="0.84773526228702578"/>
          <c:h val="3.7453703703703781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0465482342808079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Sheet1!$B$2:$B$15</c:f>
              <c:numCache>
                <c:formatCode>0%</c:formatCode>
                <c:ptCount val="11"/>
                <c:pt idx="0">
                  <c:v>0.60000000000000053</c:v>
                </c:pt>
                <c:pt idx="1">
                  <c:v>0.75000000000000056</c:v>
                </c:pt>
                <c:pt idx="2">
                  <c:v>0.67000000000000082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9">
                  <c:v>0.05</c:v>
                </c:pt>
                <c:pt idx="10">
                  <c:v>0.1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Sheet1!$A$3:$A$15</c:f>
              <c:strCache>
                <c:ptCount val="8"/>
                <c:pt idx="0">
                  <c:v>Czy urzędnik dopytywał o szczegóły przedstawionej przez Ciebie sprawy</c:v>
                </c:pt>
                <c:pt idx="4">
                  <c:v>Czy urzędnik używał zrozumiałej terminologii?</c:v>
                </c:pt>
                <c:pt idx="7">
                  <c:v>Czy podczas rozmowy odczuwałeś(aś) niechęć ze strony urzędnika</c:v>
                </c:pt>
              </c:strCache>
            </c:strRef>
          </c:cat>
          <c:val>
            <c:numRef>
              <c:f>Sheet1!$C$2:$C$15</c:f>
              <c:numCache>
                <c:formatCode>0%</c:formatCode>
                <c:ptCount val="11"/>
                <c:pt idx="0">
                  <c:v>0.4</c:v>
                </c:pt>
                <c:pt idx="1">
                  <c:v>0.25</c:v>
                </c:pt>
                <c:pt idx="2">
                  <c:v>0.3300000000000004</c:v>
                </c:pt>
                <c:pt idx="8">
                  <c:v>1</c:v>
                </c:pt>
                <c:pt idx="9">
                  <c:v>0.95000000000000051</c:v>
                </c:pt>
                <c:pt idx="10">
                  <c:v>0.9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33143040"/>
        <c:axId val="33144832"/>
      </c:barChart>
      <c:catAx>
        <c:axId val="33143040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33144832"/>
        <c:crosses val="autoZero"/>
        <c:auto val="1"/>
        <c:lblAlgn val="ctr"/>
        <c:lblOffset val="100"/>
        <c:noMultiLvlLbl val="0"/>
      </c:catAx>
      <c:valAx>
        <c:axId val="33144832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143040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r"/>
      <c:layout>
        <c:manualLayout>
          <c:xMode val="edge"/>
          <c:yMode val="edge"/>
          <c:x val="8.6214233682314984E-2"/>
          <c:y val="0.92442850990525305"/>
          <c:w val="0.84773526228702578"/>
          <c:h val="6.4972512165224164E-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575680"/>
        <c:axId val="33577216"/>
      </c:barChart>
      <c:catAx>
        <c:axId val="3357568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3577216"/>
        <c:crosses val="autoZero"/>
        <c:auto val="1"/>
        <c:lblAlgn val="ctr"/>
        <c:lblOffset val="100"/>
        <c:noMultiLvlLbl val="0"/>
      </c:catAx>
      <c:valAx>
        <c:axId val="335772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5756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wydał formularzy / nie poinformował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0.8</c:v>
                </c:pt>
                <c:pt idx="1">
                  <c:v>0.05</c:v>
                </c:pt>
                <c:pt idx="2">
                  <c:v>0.1</c:v>
                </c:pt>
                <c:pt idx="3">
                  <c:v>0.15000000000000005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wydał formularzy / nie poinformował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0.70000000000000018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Wydał druk formularza / wniosku</c:v>
                </c:pt>
                <c:pt idx="1">
                  <c:v>Poinformował, gdzie znaleźć formularz / wniosek na terenie urzędu</c:v>
                </c:pt>
                <c:pt idx="2">
                  <c:v>Poinformował, że są one dostępne na stronie internetowej urzędu</c:v>
                </c:pt>
                <c:pt idx="3">
                  <c:v>Nie wydał formularzy / nie poinformował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9.5238095238095247E-2</c:v>
                </c:pt>
                <c:pt idx="2">
                  <c:v>0</c:v>
                </c:pt>
                <c:pt idx="3">
                  <c:v>0</c:v>
                </c:pt>
                <c:pt idx="4">
                  <c:v>9.5000000000000029E-2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3789824"/>
        <c:axId val="33791360"/>
      </c:barChart>
      <c:catAx>
        <c:axId val="33789824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7913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7913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378982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33732802336819E-2"/>
          <c:y val="5.6514442696849472E-2"/>
          <c:w val="0.67460073459947223"/>
          <c:h val="0.79796264855687604"/>
        </c:manualLayout>
      </c:layout>
      <c:barChart>
        <c:barDir val="col"/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14887">
              <a:noFill/>
            </a:ln>
          </c:spPr>
          <c:invertIfNegative val="0"/>
          <c:dLbls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(N=16)***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Sheet1!$B$2:$E$2</c:f>
              <c:numCache>
                <c:formatCode>0%</c:formatCode>
                <c:ptCount val="3"/>
                <c:pt idx="1">
                  <c:v>0.1</c:v>
                </c:pt>
                <c:pt idx="2">
                  <c:v>0.05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14887">
              <a:noFill/>
            </a:ln>
          </c:spPr>
          <c:invertIfNegative val="0"/>
          <c:dLbls>
            <c:dLbl>
              <c:idx val="0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(N=16)***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Sheet1!$B$3:$E$3</c:f>
              <c:numCache>
                <c:formatCode>0%</c:formatCode>
                <c:ptCount val="3"/>
                <c:pt idx="0">
                  <c:v>0.5625</c:v>
                </c:pt>
                <c:pt idx="1">
                  <c:v>0.6</c:v>
                </c:pt>
                <c:pt idx="2">
                  <c:v>0.38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14887">
              <a:noFill/>
            </a:ln>
          </c:spPr>
          <c:invertIfNegative val="0"/>
          <c:dLbls>
            <c:dLbl>
              <c:idx val="0"/>
              <c:layout>
                <c:manualLayout>
                  <c:x val="1.0405225096348445E-2"/>
                  <c:y val="-1.713439183892722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3.5644763556644012E-3"/>
                  <c:y val="-2.069984806151440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14887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Sheet1!$B$1:$E$1</c:f>
              <c:strCache>
                <c:ptCount val="3"/>
                <c:pt idx="0">
                  <c:v>2015 (N=16)***</c:v>
                </c:pt>
                <c:pt idx="1">
                  <c:v>2014 (N=20)</c:v>
                </c:pt>
                <c:pt idx="2">
                  <c:v>2013 (N=21*)</c:v>
                </c:pt>
              </c:strCache>
            </c:strRef>
          </c:cat>
          <c:val>
            <c:numRef>
              <c:f>Sheet1!$B$4:$E$4</c:f>
              <c:numCache>
                <c:formatCode>0%</c:formatCode>
                <c:ptCount val="3"/>
                <c:pt idx="0">
                  <c:v>0.4375</c:v>
                </c:pt>
                <c:pt idx="1">
                  <c:v>0.3</c:v>
                </c:pt>
                <c:pt idx="2">
                  <c:v>0.56999999999999995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0"/>
        <c:overlap val="100"/>
        <c:axId val="33897472"/>
        <c:axId val="33911552"/>
      </c:barChart>
      <c:catAx>
        <c:axId val="338974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1488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391155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3911552"/>
        <c:scaling>
          <c:orientation val="minMax"/>
        </c:scaling>
        <c:delete val="1"/>
        <c:axPos val="l"/>
        <c:numFmt formatCode="0%" sourceLinked="1"/>
        <c:majorTickMark val="out"/>
        <c:minorTickMark val="none"/>
        <c:tickLblPos val="none"/>
        <c:crossAx val="33897472"/>
        <c:crosses val="autoZero"/>
        <c:crossBetween val="between"/>
      </c:valAx>
      <c:spPr>
        <a:noFill/>
        <a:ln w="14887">
          <a:noFill/>
        </a:ln>
      </c:spPr>
    </c:plotArea>
    <c:legend>
      <c:legendPos val="r"/>
      <c:layout>
        <c:manualLayout>
          <c:xMode val="edge"/>
          <c:yMode val="edge"/>
          <c:x val="0.66850112931774019"/>
          <c:y val="0.40038510194117394"/>
          <c:w val="0.31857008285283034"/>
          <c:h val="0.15851172389912968"/>
        </c:manualLayout>
      </c:layout>
      <c:overlay val="0"/>
      <c:spPr>
        <a:noFill/>
        <a:ln w="14887">
          <a:noFill/>
        </a:ln>
      </c:spPr>
      <c:txPr>
        <a:bodyPr/>
        <a:lstStyle/>
        <a:p>
          <a:pPr>
            <a:defRPr sz="1100" b="0" i="0" u="none" strike="noStrike" baseline="0">
              <a:solidFill>
                <a:schemeClr val="tx1">
                  <a:lumMod val="50000"/>
                </a:schemeClr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82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3974528"/>
        <c:axId val="33980416"/>
      </c:barChart>
      <c:catAx>
        <c:axId val="339745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3980416"/>
        <c:crosses val="autoZero"/>
        <c:auto val="1"/>
        <c:lblAlgn val="ctr"/>
        <c:lblOffset val="100"/>
        <c:noMultiLvlLbl val="0"/>
      </c:catAx>
      <c:valAx>
        <c:axId val="3398041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39745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4"/>
                <c:pt idx="0">
                  <c:v>0.9</c:v>
                </c:pt>
                <c:pt idx="1">
                  <c:v>0.1</c:v>
                </c:pt>
                <c:pt idx="2">
                  <c:v>0.3000000000000001</c:v>
                </c:pt>
                <c:pt idx="3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4"/>
                <c:pt idx="0">
                  <c:v>1</c:v>
                </c:pt>
                <c:pt idx="1">
                  <c:v>0.05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4"/>
                <c:pt idx="0">
                  <c:v>Wyjaśniał sprawę „z głowy”</c:v>
                </c:pt>
                <c:pt idx="1">
                  <c:v>Posługiwał się papierowymi kartami informacyjnymi</c:v>
                </c:pt>
                <c:pt idx="2">
                  <c:v>Posługiwał się komputerem</c:v>
                </c:pt>
                <c:pt idx="3">
                  <c:v>Korzystał z pomocy innych urzędników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4"/>
                <c:pt idx="0">
                  <c:v>0.95238095238095233</c:v>
                </c:pt>
                <c:pt idx="1">
                  <c:v>9.5238095238095247E-2</c:v>
                </c:pt>
                <c:pt idx="2">
                  <c:v>9.5238095238095247E-2</c:v>
                </c:pt>
                <c:pt idx="3">
                  <c:v>4.7619047619047623E-2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02656"/>
        <c:axId val="34104448"/>
      </c:barChart>
      <c:catAx>
        <c:axId val="341026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04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044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026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0.25</c:v>
                </c:pt>
                <c:pt idx="1">
                  <c:v>0.2</c:v>
                </c:pt>
                <c:pt idx="2">
                  <c:v>9.5238095238095233E-2</c:v>
                </c:pt>
                <c:pt idx="3">
                  <c:v>0.45</c:v>
                </c:pt>
                <c:pt idx="4">
                  <c:v>4.7619047619047616E-2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0.1</c:v>
                </c:pt>
                <c:pt idx="1">
                  <c:v>0.05</c:v>
                </c:pt>
                <c:pt idx="2">
                  <c:v>0.05</c:v>
                </c:pt>
                <c:pt idx="3">
                  <c:v>0.8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3"/>
              <c:layout/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 Dał Ci kartę informacyjną</c:v>
                </c:pt>
                <c:pt idx="1">
                  <c:v> Powiedział gdzie możesz znaleźć kartę informacyjną na terenie Urzędu</c:v>
                </c:pt>
                <c:pt idx="2">
                  <c:v> Powiedział, że taka karta informacyjna jest dostępna na stronie internetowej Urzędu</c:v>
                </c:pt>
                <c:pt idx="3">
                  <c:v> Nie wspomniał o karcie informacyjnej</c:v>
                </c:pt>
                <c:pt idx="4">
                  <c:v>nie dotyczy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0.23809523809523811</c:v>
                </c:pt>
                <c:pt idx="1">
                  <c:v>9.5238095238095233E-2</c:v>
                </c:pt>
                <c:pt idx="2">
                  <c:v>4.7619047619047616E-2</c:v>
                </c:pt>
                <c:pt idx="3">
                  <c:v>0.57142857142857151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4128256"/>
        <c:axId val="34129792"/>
      </c:barChart>
      <c:catAx>
        <c:axId val="34128256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412979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4129792"/>
        <c:scaling>
          <c:orientation val="minMax"/>
          <c:max val="1.05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412825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029760"/>
        <c:axId val="35031296"/>
      </c:barChart>
      <c:catAx>
        <c:axId val="350297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031296"/>
        <c:crosses val="autoZero"/>
        <c:auto val="1"/>
        <c:lblAlgn val="ctr"/>
        <c:lblOffset val="100"/>
        <c:noMultiLvlLbl val="0"/>
      </c:catAx>
      <c:valAx>
        <c:axId val="350312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0297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0.70000000000000018</c:v>
                </c:pt>
                <c:pt idx="1">
                  <c:v>0.6000000000000002</c:v>
                </c:pt>
                <c:pt idx="2">
                  <c:v>0.65000000000000024</c:v>
                </c:pt>
                <c:pt idx="3">
                  <c:v>0.5</c:v>
                </c:pt>
                <c:pt idx="4">
                  <c:v>0.1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0.95000000000000018</c:v>
                </c:pt>
                <c:pt idx="1">
                  <c:v>0.75000000000000022</c:v>
                </c:pt>
                <c:pt idx="2">
                  <c:v>0.8500000000000002</c:v>
                </c:pt>
                <c:pt idx="3">
                  <c:v>0.8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Wymagane dokumenty</c:v>
                </c:pt>
                <c:pt idx="1">
                  <c:v>Wymagane opłaty/brak opłat</c:v>
                </c:pt>
                <c:pt idx="2">
                  <c:v>Miejsce złożenia dokumentów</c:v>
                </c:pt>
                <c:pt idx="3">
                  <c:v>Termin odpowiedzi (czas oczekiwania na rozpatrzenie)</c:v>
                </c:pt>
                <c:pt idx="4">
                  <c:v>Audytor o wszystko musiał dopytać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0.85714285714285732</c:v>
                </c:pt>
                <c:pt idx="1">
                  <c:v>0.38095238095238115</c:v>
                </c:pt>
                <c:pt idx="2">
                  <c:v>0.71428571428571452</c:v>
                </c:pt>
                <c:pt idx="3">
                  <c:v>0.52380952380952384</c:v>
                </c:pt>
                <c:pt idx="4">
                  <c:v>4.7619047619047623E-2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051392"/>
        <c:axId val="35052928"/>
      </c:barChart>
      <c:catAx>
        <c:axId val="35051392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05292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05292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05139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11361024"/>
        <c:axId val="119739136"/>
      </c:barChart>
      <c:catAx>
        <c:axId val="11136102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19739136"/>
        <c:crosses val="autoZero"/>
        <c:auto val="1"/>
        <c:lblAlgn val="ctr"/>
        <c:lblOffset val="100"/>
        <c:noMultiLvlLbl val="0"/>
      </c:catAx>
      <c:valAx>
        <c:axId val="119739136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113610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numRef>
              <c:f>Sheet1!$A$2:$A$5</c:f>
              <c:numCache>
                <c:formatCode>General</c:formatCode>
                <c:ptCount val="4"/>
              </c:numCache>
            </c:numRef>
          </c:cat>
          <c:val>
            <c:numRef>
              <c:f>Sheet1!$C$2:$C$5</c:f>
              <c:numCache>
                <c:formatCode>General</c:formatCode>
                <c:ptCount val="4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187328"/>
        <c:axId val="35189120"/>
      </c:barChart>
      <c:catAx>
        <c:axId val="35187328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189120"/>
        <c:crosses val="autoZero"/>
        <c:auto val="1"/>
        <c:lblAlgn val="ctr"/>
        <c:lblOffset val="100"/>
        <c:noMultiLvlLbl val="0"/>
      </c:catAx>
      <c:valAx>
        <c:axId val="35189120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187328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4"/>
          <c:order val="0"/>
          <c:tx>
            <c:strRef>
              <c:f>Sheet1!$C$1</c:f>
              <c:strCache>
                <c:ptCount val="1"/>
                <c:pt idx="0">
                  <c:v>2013 (N=15)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1"/>
          <c:tx>
            <c:strRef>
              <c:f>Sheet1!$D$1</c:f>
              <c:strCache>
                <c:ptCount val="1"/>
                <c:pt idx="0">
                  <c:v>2012 (N=7)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202176"/>
        <c:axId val="35203712"/>
      </c:barChart>
      <c:catAx>
        <c:axId val="35202176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203712"/>
        <c:crosses val="autoZero"/>
        <c:auto val="1"/>
        <c:lblAlgn val="ctr"/>
        <c:lblOffset val="100"/>
        <c:noMultiLvlLbl val="0"/>
      </c:catAx>
      <c:valAx>
        <c:axId val="3520371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202176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tx2"/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0.45</c:v>
                </c:pt>
                <c:pt idx="1">
                  <c:v>0.2</c:v>
                </c:pt>
                <c:pt idx="2">
                  <c:v>0.15</c:v>
                </c:pt>
                <c:pt idx="3">
                  <c:v>0.05</c:v>
                </c:pt>
                <c:pt idx="4">
                  <c:v>0.15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tx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  <c:pt idx="4">
                  <c:v>Nie podał mi spontanicznie żadnej informacji na temat opłat\braku opłat 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0.2</c:v>
                </c:pt>
                <c:pt idx="1">
                  <c:v>0.15</c:v>
                </c:pt>
                <c:pt idx="2">
                  <c:v>0.05</c:v>
                </c:pt>
                <c:pt idx="3">
                  <c:v>0.05</c:v>
                </c:pt>
                <c:pt idx="4">
                  <c:v>0.55000000000000004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255040"/>
        <c:axId val="35256576"/>
      </c:barChart>
      <c:catAx>
        <c:axId val="3525504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256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2565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525504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0"/>
          <c:w val="0.61261412037037033"/>
          <c:h val="1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819444444444444E-3"/>
                  <c:y val="4.946329234913524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4"/>
                <c:pt idx="0">
                  <c:v>0.89</c:v>
                </c:pt>
                <c:pt idx="1">
                  <c:v>0.11</c:v>
                </c:pt>
                <c:pt idx="2">
                  <c:v>0</c:v>
                </c:pt>
                <c:pt idx="3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layout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-8.819444444444444E-3"/>
                  <c:y val="4.65536869168331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</c:strCache>
            </c:strRef>
          </c:cat>
          <c:val>
            <c:numRef>
              <c:f>Sheet1!$D$2:$D$5</c:f>
              <c:numCache>
                <c:formatCode>0%</c:formatCode>
                <c:ptCount val="4"/>
                <c:pt idx="0">
                  <c:v>0.93333333333333335</c:v>
                </c:pt>
                <c:pt idx="1">
                  <c:v>0</c:v>
                </c:pt>
                <c:pt idx="2">
                  <c:v>6.6666666666666666E-2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5342208"/>
        <c:axId val="35343744"/>
      </c:barChart>
      <c:catAx>
        <c:axId val="3534220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534374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5343744"/>
        <c:scaling>
          <c:orientation val="minMax"/>
          <c:max val="1"/>
          <c:min val="0"/>
        </c:scaling>
        <c:delete val="1"/>
        <c:axPos val="t"/>
        <c:numFmt formatCode="General" sourceLinked="1"/>
        <c:majorTickMark val="out"/>
        <c:minorTickMark val="none"/>
        <c:tickLblPos val="none"/>
        <c:crossAx val="353422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(N=12)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numRef>
              <c:f>Sheet1!$A$2:$A$4</c:f>
              <c:numCache>
                <c:formatCode>General</c:formatCode>
                <c:ptCount val="3"/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359744"/>
        <c:axId val="35676928"/>
      </c:barChart>
      <c:catAx>
        <c:axId val="35359744"/>
        <c:scaling>
          <c:orientation val="maxMin"/>
        </c:scaling>
        <c:delete val="1"/>
        <c:axPos val="b"/>
        <c:numFmt formatCode="General" sourceLinked="1"/>
        <c:majorTickMark val="out"/>
        <c:minorTickMark val="none"/>
        <c:tickLblPos val="none"/>
        <c:crossAx val="35676928"/>
        <c:crosses val="autoZero"/>
        <c:auto val="1"/>
        <c:lblAlgn val="ctr"/>
        <c:lblOffset val="100"/>
        <c:noMultiLvlLbl val="0"/>
      </c:catAx>
      <c:valAx>
        <c:axId val="3567692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35974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(N=8)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35693312"/>
        <c:axId val="35694848"/>
      </c:barChart>
      <c:catAx>
        <c:axId val="3569331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35694848"/>
        <c:crosses val="autoZero"/>
        <c:auto val="1"/>
        <c:lblAlgn val="ctr"/>
        <c:lblOffset val="100"/>
        <c:noMultiLvlLbl val="0"/>
      </c:catAx>
      <c:valAx>
        <c:axId val="3569484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3569331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4"/>
                <c:pt idx="0">
                  <c:v>Poinformował mnie o braku opłat </c:v>
                </c:pt>
                <c:pt idx="1">
                  <c:v>Podał sumę nie wchodząc w szczegóły </c:v>
                </c:pt>
                <c:pt idx="2">
                  <c:v>Podał sumę oraz podawał wysokość poszczególnych opłat </c:v>
                </c:pt>
                <c:pt idx="3">
                  <c:v>Nie podał sumy tylko podawał wysokość poszczególnych opłat </c:v>
                </c:pt>
              </c:strCache>
            </c:strRef>
          </c:cat>
          <c:val>
            <c:numRef>
              <c:f>Sheet1!$B$2:$B$5</c:f>
              <c:numCache>
                <c:formatCode>###0%</c:formatCode>
                <c:ptCount val="4"/>
                <c:pt idx="0">
                  <c:v>0.33333333333333326</c:v>
                </c:pt>
                <c:pt idx="1">
                  <c:v>0.41666666666666674</c:v>
                </c:pt>
                <c:pt idx="2">
                  <c:v>0.16666666666666663</c:v>
                </c:pt>
                <c:pt idx="3">
                  <c:v>8.3333333333333315E-2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293"/>
        <c:axId val="35702272"/>
        <c:axId val="36143488"/>
      </c:barChart>
      <c:catAx>
        <c:axId val="357022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434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43488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3570227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3005787037037037"/>
          <c:y val="6.3232370024832445E-4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dLbl>
              <c:idx val="0"/>
              <c:layout/>
              <c:spPr>
                <a:noFill/>
                <a:ln w="23339">
                  <a:noFill/>
                </a:ln>
              </c:spPr>
              <c:txPr>
                <a:bodyPr/>
                <a:lstStyle/>
                <a:p>
                  <a:pPr>
                    <a:defRPr sz="1100" b="0" i="0" u="none" strike="noStrike" baseline="0">
                      <a:solidFill>
                        <a:schemeClr val="bg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l-PL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8.819444444444444E-3"/>
                  <c:y val="-2.61864488907186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  <c:pt idx="4">
                  <c:v>podał sumę oraz podał wysokość poszczególnych opłat</c:v>
                </c:pt>
                <c:pt idx="5">
                  <c:v>podał wyłącznie wysokość poszczególnych opłat</c:v>
                </c:pt>
              </c:strCache>
            </c:strRef>
          </c:cat>
          <c:val>
            <c:numRef>
              <c:f>Sheet1!$B$2:$B$7</c:f>
              <c:numCache>
                <c:formatCode>0%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0.375</c:v>
                </c:pt>
                <c:pt idx="3">
                  <c:v>0.375</c:v>
                </c:pt>
                <c:pt idx="4">
                  <c:v>0.125</c:v>
                </c:pt>
                <c:pt idx="5">
                  <c:v>0.125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  <c:pt idx="4">
                  <c:v>podał sumę oraz podał wysokość poszczególnych opłat</c:v>
                </c:pt>
                <c:pt idx="5">
                  <c:v>podał wyłącznie wysokość poszczególnych opłat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Poinformował, że wymienił wszystkie opłaty</c:v>
                </c:pt>
                <c:pt idx="1">
                  <c:v>Poinformował o opłatach, których nie wymienił wcześniej</c:v>
                </c:pt>
                <c:pt idx="2">
                  <c:v>Nie odpowiedział na pytanie</c:v>
                </c:pt>
                <c:pt idx="3">
                  <c:v>poinformował, że nie ma opłat</c:v>
                </c:pt>
                <c:pt idx="4">
                  <c:v>podał sumę oraz podał wysokość poszczególnych opłat</c:v>
                </c:pt>
                <c:pt idx="5">
                  <c:v>podał wyłącznie wysokość poszczególnych opłat</c:v>
                </c:pt>
              </c:strCache>
            </c:strRef>
          </c:cat>
          <c:val>
            <c:numRef>
              <c:f>Sheet1!$D$2:$D$7</c:f>
              <c:numCache>
                <c:formatCode>General</c:formatCode>
                <c:ptCount val="6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36154368"/>
        <c:axId val="36156160"/>
      </c:barChart>
      <c:catAx>
        <c:axId val="361543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3615616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3615616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3615436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2">
    <c:autoUpdate val="0"/>
  </c:externalData>
</c:chartSpace>
</file>

<file path=ppt/charts/chart3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346880"/>
        <c:axId val="56348672"/>
      </c:barChart>
      <c:catAx>
        <c:axId val="5634688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348672"/>
        <c:crosses val="autoZero"/>
        <c:auto val="1"/>
        <c:lblAlgn val="ctr"/>
        <c:lblOffset val="100"/>
        <c:noMultiLvlLbl val="0"/>
      </c:catAx>
      <c:valAx>
        <c:axId val="56348672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34688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53577083099820255"/>
          <c:y val="7.2600468758932168E-2"/>
          <c:w val="0.46247770593422605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3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Sheet1!$B$2:$B$8</c:f>
              <c:numCache>
                <c:formatCode>0%</c:formatCode>
                <c:ptCount val="5"/>
                <c:pt idx="0" formatCode="###0%">
                  <c:v>0.66666666666666652</c:v>
                </c:pt>
                <c:pt idx="1">
                  <c:v>0.08</c:v>
                </c:pt>
                <c:pt idx="2">
                  <c:v>0</c:v>
                </c:pt>
                <c:pt idx="3">
                  <c:v>0.25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Sheet1!$C$2:$C$8</c:f>
              <c:numCache>
                <c:formatCode>0%</c:formatCode>
                <c:ptCount val="5"/>
                <c:pt idx="0">
                  <c:v>0.35</c:v>
                </c:pt>
                <c:pt idx="1">
                  <c:v>0.05</c:v>
                </c:pt>
                <c:pt idx="2">
                  <c:v>0</c:v>
                </c:pt>
                <c:pt idx="3">
                  <c:v>0.1</c:v>
                </c:pt>
                <c:pt idx="4">
                  <c:v>0.55000000000000004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Sheet1!$A$2:$A$8</c:f>
              <c:strCache>
                <c:ptCount val="5"/>
                <c:pt idx="0">
                  <c:v>Tak, w kasie </c:v>
                </c:pt>
                <c:pt idx="1">
                  <c:v>Tak, w banku</c:v>
                </c:pt>
                <c:pt idx="2">
                  <c:v>Tak, na poczcie</c:v>
                </c:pt>
                <c:pt idx="3">
                  <c:v>W ogóle nie poinformował o miejscu uiszczenia opłaty </c:v>
                </c:pt>
                <c:pt idx="4">
                  <c:v>Nie dotyczy </c:v>
                </c:pt>
              </c:strCache>
            </c:strRef>
          </c:cat>
          <c:val>
            <c:numRef>
              <c:f>Sheet1!$D$2:$D$8</c:f>
              <c:numCache>
                <c:formatCode>0%</c:formatCode>
                <c:ptCount val="5"/>
                <c:pt idx="0">
                  <c:v>0.14000000000000001</c:v>
                </c:pt>
                <c:pt idx="1">
                  <c:v>4.7619047619047616E-2</c:v>
                </c:pt>
                <c:pt idx="2">
                  <c:v>4.7619047619047616E-2</c:v>
                </c:pt>
                <c:pt idx="3">
                  <c:v>0.1</c:v>
                </c:pt>
                <c:pt idx="4">
                  <c:v>0.76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368512"/>
        <c:axId val="56370304"/>
      </c:barChart>
      <c:catAx>
        <c:axId val="5636851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370304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370304"/>
        <c:scaling>
          <c:orientation val="minMax"/>
          <c:max val="1"/>
          <c:min val="0"/>
        </c:scaling>
        <c:delete val="1"/>
        <c:axPos val="t"/>
        <c:numFmt formatCode="###0%" sourceLinked="1"/>
        <c:majorTickMark val="out"/>
        <c:minorTickMark val="none"/>
        <c:tickLblPos val="none"/>
        <c:crossAx val="56368512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1</c:v>
                </c:pt>
                <c:pt idx="1">
                  <c:v>0.4</c:v>
                </c:pt>
                <c:pt idx="2">
                  <c:v>0.55000000000000004</c:v>
                </c:pt>
                <c:pt idx="3">
                  <c:v>0.15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1</c:v>
                </c:pt>
                <c:pt idx="1">
                  <c:v>0.15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W punkcie informacyjnym</c:v>
                </c:pt>
                <c:pt idx="3">
                  <c:v>Na stolikach</c:v>
                </c:pt>
                <c:pt idx="4">
                  <c:v>Nie ma, brak kart informacyjnych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0.8</c:v>
                </c:pt>
                <c:pt idx="1">
                  <c:v>0.25</c:v>
                </c:pt>
                <c:pt idx="2">
                  <c:v>0.05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20706176"/>
        <c:axId val="120707712"/>
      </c:barChart>
      <c:catAx>
        <c:axId val="120706176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20707712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20707712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20706176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0.8</c:v>
                </c:pt>
                <c:pt idx="1">
                  <c:v>0.05</c:v>
                </c:pt>
                <c:pt idx="2">
                  <c:v>0.15000000000000005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Sheet1!$C$2:$C$4</c:f>
              <c:numCache>
                <c:formatCode>0%</c:formatCode>
                <c:ptCount val="3"/>
                <c:pt idx="0">
                  <c:v>0.9</c:v>
                </c:pt>
                <c:pt idx="1">
                  <c:v>0.1</c:v>
                </c:pt>
                <c:pt idx="2">
                  <c:v>0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(N=21)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Sheet1!$A$2:$A$4</c:f>
              <c:strCache>
                <c:ptCount val="3"/>
                <c:pt idx="0">
                  <c:v>Tak, prawidłowo mnie poinformował</c:v>
                </c:pt>
                <c:pt idx="1">
                  <c:v>Poinformował mnie ale nieprawidłowo </c:v>
                </c:pt>
                <c:pt idx="2">
                  <c:v>W ogóle mnie nie poinformował</c:v>
                </c:pt>
              </c:strCache>
            </c:strRef>
          </c:cat>
          <c:val>
            <c:numRef>
              <c:f>Sheet1!$D$2:$D$4</c:f>
              <c:numCache>
                <c:formatCode>0%</c:formatCode>
                <c:ptCount val="3"/>
                <c:pt idx="0">
                  <c:v>0.90476190476190455</c:v>
                </c:pt>
                <c:pt idx="1">
                  <c:v>0</c:v>
                </c:pt>
                <c:pt idx="2">
                  <c:v>9.5238095238095247E-2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6406400"/>
        <c:axId val="56407936"/>
      </c:barChart>
      <c:catAx>
        <c:axId val="56406400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one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bg1"/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564079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640793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406400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(N=12)**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6463360"/>
        <c:axId val="56464896"/>
      </c:barChart>
      <c:catAx>
        <c:axId val="56463360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6464896"/>
        <c:crosses val="autoZero"/>
        <c:auto val="1"/>
        <c:lblAlgn val="ctr"/>
        <c:lblOffset val="100"/>
        <c:noMultiLvlLbl val="0"/>
      </c:catAx>
      <c:valAx>
        <c:axId val="56464896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6463360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"/>
          <c:y val="7.2600468758932168E-2"/>
          <c:w val="1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94567552334943716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Sheet1!$B$2:$B$9</c:f>
              <c:numCache>
                <c:formatCode>0%</c:formatCode>
                <c:ptCount val="7"/>
                <c:pt idx="0">
                  <c:v>0.5</c:v>
                </c:pt>
                <c:pt idx="1">
                  <c:v>0.8</c:v>
                </c:pt>
                <c:pt idx="2">
                  <c:v>0.62</c:v>
                </c:pt>
                <c:pt idx="4">
                  <c:v>0.15</c:v>
                </c:pt>
                <c:pt idx="5">
                  <c:v>0.5</c:v>
                </c:pt>
                <c:pt idx="6">
                  <c:v>0.38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Sheet1!$C$2:$C$9</c:f>
              <c:numCache>
                <c:formatCode>0%</c:formatCode>
                <c:ptCount val="7"/>
                <c:pt idx="0">
                  <c:v>0.5</c:v>
                </c:pt>
                <c:pt idx="1">
                  <c:v>0.2</c:v>
                </c:pt>
                <c:pt idx="2">
                  <c:v>0.38</c:v>
                </c:pt>
                <c:pt idx="4">
                  <c:v>0.65</c:v>
                </c:pt>
                <c:pt idx="5">
                  <c:v>0.25</c:v>
                </c:pt>
                <c:pt idx="6">
                  <c:v>0.62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050">
                    <a:solidFill>
                      <a:schemeClr val="bg1"/>
                    </a:solidFill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Sheet1!$A$3:$A$9</c:f>
              <c:strCache>
                <c:ptCount val="5"/>
                <c:pt idx="0">
                  <c:v>Czy urzędnik upewnił się, że zrozumiałeś jego /jej wyjaśnienia</c:v>
                </c:pt>
                <c:pt idx="4">
                  <c:v>Czy urzędnik poinformował Cię, że istnieje możliwość telefonicznego poinformowania o odbiorze decyzji</c:v>
                </c:pt>
              </c:strCache>
            </c:strRef>
          </c:cat>
          <c:val>
            <c:numRef>
              <c:f>Sheet1!$D$2:$D$9</c:f>
              <c:numCache>
                <c:formatCode>General</c:formatCode>
                <c:ptCount val="7"/>
                <c:pt idx="0" formatCode="0%">
                  <c:v>0.05</c:v>
                </c:pt>
                <c:pt idx="4" formatCode="0%">
                  <c:v>0.2</c:v>
                </c:pt>
                <c:pt idx="5" formatCode="0%">
                  <c:v>0.25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6648448"/>
        <c:axId val="56649984"/>
      </c:barChart>
      <c:catAx>
        <c:axId val="56648448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6649984"/>
        <c:crosses val="autoZero"/>
        <c:auto val="1"/>
        <c:lblAlgn val="ctr"/>
        <c:lblOffset val="100"/>
        <c:noMultiLvlLbl val="0"/>
      </c:catAx>
      <c:valAx>
        <c:axId val="56649984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6648448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t"/>
      <c:layout>
        <c:manualLayout>
          <c:xMode val="edge"/>
          <c:yMode val="edge"/>
          <c:x val="5.4779592453184551E-4"/>
          <c:y val="0.47568193355868404"/>
          <c:w val="0.9994522040754682"/>
          <c:h val="6.9239936604633304E-2"/>
        </c:manualLayout>
      </c:layout>
      <c:overlay val="0"/>
      <c:txPr>
        <a:bodyPr/>
        <a:lstStyle/>
        <a:p>
          <a:pPr>
            <a:defRPr sz="1050"/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8796992481203006E-3"/>
          <c:y val="3.6429872495446373E-2"/>
          <c:w val="1"/>
          <c:h val="0.80456419753086417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 (zdecydowanie + raczej tak)</c:v>
                </c:pt>
              </c:strCache>
            </c:strRef>
          </c:tx>
          <c:spPr>
            <a:solidFill>
              <a:schemeClr val="tx2"/>
            </a:solidFill>
            <a:ln w="23104">
              <a:noFill/>
            </a:ln>
          </c:spPr>
          <c:invertIfNegative val="0"/>
          <c:dLbls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0.05</c:v>
                </c:pt>
                <c:pt idx="1">
                  <c:v>0.15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 (zdecydowanie + raczej nie)</c:v>
                </c:pt>
              </c:strCache>
            </c:strRef>
          </c:tx>
          <c:spPr>
            <a:solidFill>
              <a:schemeClr val="accent1"/>
            </a:solidFill>
            <a:ln w="23104">
              <a:noFill/>
            </a:ln>
          </c:spPr>
          <c:invertIfNegative val="0"/>
          <c:dLbls>
            <c:dLbl>
              <c:idx val="4"/>
              <c:layout>
                <c:manualLayout>
                  <c:x val="9.0809559582339643E-3"/>
                  <c:y val="9.7115065527172376E-4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2.3312014343604338E-2"/>
                  <c:y val="3.75149588041385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7"/>
              <c:layout>
                <c:manualLayout>
                  <c:x val="9.0809559582339643E-3"/>
                  <c:y val="-2.1427084466962686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8"/>
              <c:layout>
                <c:manualLayout>
                  <c:x val="2.3687845360944339E-2"/>
                  <c:y val="2.888648335187653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104">
                <a:noFill/>
              </a:ln>
            </c:spPr>
            <c:txPr>
              <a:bodyPr/>
              <a:lstStyle/>
              <a:p>
                <a:pPr>
                  <a:defRPr sz="105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2"/>
                <c:pt idx="1">
                  <c:v>Czy podczas rozmowy odczuwałeś(aś) niechęć ze strony urzędnika</c:v>
                </c:pt>
              </c:strCache>
            </c:strRef>
          </c:cat>
          <c:val>
            <c:numRef>
              <c:f>Sheet1!$C$2:$C$5</c:f>
              <c:numCache>
                <c:formatCode>0%</c:formatCode>
                <c:ptCount val="3"/>
                <c:pt idx="0">
                  <c:v>0.95</c:v>
                </c:pt>
                <c:pt idx="1">
                  <c:v>0.85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Lit>
              <c:formatCode>General</c:formatCode>
              <c:ptCount val="1"/>
              <c:pt idx="0">
                <c:v>1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50"/>
        <c:overlap val="100"/>
        <c:axId val="57087872"/>
        <c:axId val="57089408"/>
      </c:barChart>
      <c:catAx>
        <c:axId val="57087872"/>
        <c:scaling>
          <c:orientation val="maxMin"/>
        </c:scaling>
        <c:delete val="1"/>
        <c:axPos val="l"/>
        <c:numFmt formatCode="General" sourceLinked="0"/>
        <c:majorTickMark val="out"/>
        <c:minorTickMark val="none"/>
        <c:tickLblPos val="none"/>
        <c:crossAx val="57089408"/>
        <c:crosses val="autoZero"/>
        <c:auto val="1"/>
        <c:lblAlgn val="ctr"/>
        <c:lblOffset val="100"/>
        <c:noMultiLvlLbl val="0"/>
      </c:catAx>
      <c:valAx>
        <c:axId val="5708940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087872"/>
        <c:crosses val="autoZero"/>
        <c:crossBetween val="between"/>
        <c:majorUnit val="0.2"/>
      </c:valAx>
      <c:spPr>
        <a:noFill/>
        <a:ln w="23104">
          <a:noFill/>
        </a:ln>
      </c:spPr>
    </c:plotArea>
    <c:legend>
      <c:legendPos val="b"/>
      <c:legendEntry>
        <c:idx val="2"/>
        <c:delete val="1"/>
      </c:legendEntry>
      <c:layout>
        <c:manualLayout>
          <c:xMode val="edge"/>
          <c:yMode val="edge"/>
          <c:x val="0"/>
          <c:y val="0.80654100529100525"/>
          <c:w val="1"/>
          <c:h val="0.19345899470899472"/>
        </c:manualLayout>
      </c:layout>
      <c:overlay val="0"/>
      <c:spPr>
        <a:noFill/>
        <a:ln w="23104">
          <a:noFill/>
        </a:ln>
      </c:spPr>
      <c:txPr>
        <a:bodyPr/>
        <a:lstStyle/>
        <a:p>
          <a:pPr>
            <a:defRPr sz="1064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728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58E-3"/>
          <c:y val="9.0163934426229511E-2"/>
          <c:w val="0.94925028835063441"/>
          <c:h val="0.9180327868852437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(N=21*)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57128832"/>
        <c:axId val="57130368"/>
      </c:barChart>
      <c:catAx>
        <c:axId val="57128832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57130368"/>
        <c:crosses val="autoZero"/>
        <c:auto val="1"/>
        <c:lblAlgn val="ctr"/>
        <c:lblOffset val="100"/>
        <c:noMultiLvlLbl val="0"/>
      </c:catAx>
      <c:valAx>
        <c:axId val="57130368"/>
        <c:scaling>
          <c:orientation val="minMax"/>
          <c:max val="15"/>
          <c:min val="0"/>
        </c:scaling>
        <c:delete val="1"/>
        <c:axPos val="r"/>
        <c:numFmt formatCode="General" sourceLinked="1"/>
        <c:majorTickMark val="out"/>
        <c:minorTickMark val="none"/>
        <c:tickLblPos val="none"/>
        <c:crossAx val="57128832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13"/>
          <c:y val="7.2600468758932168E-2"/>
          <c:w val="0.71113053531118564"/>
          <c:h val="0.21982221460012591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0.95000000000000051</c:v>
                </c:pt>
                <c:pt idx="1">
                  <c:v>1</c:v>
                </c:pt>
                <c:pt idx="2">
                  <c:v>0.95000000000000051</c:v>
                </c:pt>
                <c:pt idx="3">
                  <c:v>0.9</c:v>
                </c:pt>
                <c:pt idx="4">
                  <c:v>0.9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</c:v>
                </c:pt>
                <c:pt idx="1">
                  <c:v>1</c:v>
                </c:pt>
                <c:pt idx="2">
                  <c:v>0.95000000000000051</c:v>
                </c:pt>
                <c:pt idx="3">
                  <c:v>0.9</c:v>
                </c:pt>
                <c:pt idx="4">
                  <c:v>0.95000000000000051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Czy urzędnik w czasie załatwiania sprawy był uprzejmy i miły?</c:v>
                </c:pt>
                <c:pt idx="1">
                  <c:v>Czy urzędnik w czasie załatwiania sprawy udzielał informacji w sposób zrozumiały?</c:v>
                </c:pt>
                <c:pt idx="2">
                  <c:v>Czy urzędnik w czasie załatwiania sprawy udzielał informacji w sposób kompetentny?</c:v>
                </c:pt>
                <c:pt idx="3">
                  <c:v>Czy urzędnik w czasie załatwiania sprawy poświęcił Ci dużo uwagi/ czasu?</c:v>
                </c:pt>
                <c:pt idx="4">
                  <c:v>Czy jesteś zadowolony ze sposobu obsługi przez urzędnika?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1</c:v>
                </c:pt>
                <c:pt idx="1">
                  <c:v>1</c:v>
                </c:pt>
                <c:pt idx="2">
                  <c:v>1</c:v>
                </c:pt>
                <c:pt idx="3">
                  <c:v>0.95000000000000051</c:v>
                </c:pt>
                <c:pt idx="4">
                  <c:v>0.95000000000000051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57924608"/>
        <c:axId val="57938688"/>
      </c:barChart>
      <c:catAx>
        <c:axId val="57924608"/>
        <c:scaling>
          <c:orientation val="maxMin"/>
        </c:scaling>
        <c:delete val="1"/>
        <c:axPos val="l"/>
        <c:numFmt formatCode="General" sourceLinked="1"/>
        <c:majorTickMark val="out"/>
        <c:minorTickMark val="none"/>
        <c:tickLblPos val="none"/>
        <c:crossAx val="5793868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38688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57924608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4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2.066115702479348E-3"/>
          <c:w val="0.99923738681327257"/>
          <c:h val="0.8904958677685966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Zdecydowanie tak</c:v>
                </c:pt>
              </c:strCache>
            </c:strRef>
          </c:tx>
          <c:spPr>
            <a:solidFill>
              <a:srgbClr val="008000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Sheet1!$B$2:$B$20</c:f>
              <c:numCache>
                <c:formatCode>0%</c:formatCode>
                <c:ptCount val="19"/>
                <c:pt idx="0">
                  <c:v>0.62000000000000055</c:v>
                </c:pt>
                <c:pt idx="1">
                  <c:v>0.5</c:v>
                </c:pt>
                <c:pt idx="2">
                  <c:v>0.60000000000000053</c:v>
                </c:pt>
                <c:pt idx="4">
                  <c:v>0.76000000000000056</c:v>
                </c:pt>
                <c:pt idx="5">
                  <c:v>0.60000000000000053</c:v>
                </c:pt>
                <c:pt idx="6">
                  <c:v>0.8</c:v>
                </c:pt>
                <c:pt idx="8">
                  <c:v>0.76000000000000056</c:v>
                </c:pt>
                <c:pt idx="9">
                  <c:v>0.70000000000000051</c:v>
                </c:pt>
                <c:pt idx="10">
                  <c:v>0.8</c:v>
                </c:pt>
                <c:pt idx="12">
                  <c:v>0.9</c:v>
                </c:pt>
                <c:pt idx="13">
                  <c:v>0.75000000000000056</c:v>
                </c:pt>
                <c:pt idx="14">
                  <c:v>0.8</c:v>
                </c:pt>
                <c:pt idx="16">
                  <c:v>0.67000000000000082</c:v>
                </c:pt>
                <c:pt idx="17">
                  <c:v>0.70000000000000051</c:v>
                </c:pt>
                <c:pt idx="18">
                  <c:v>0.75000000000000056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 Raczej tak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Sheet1!$C$2:$C$20</c:f>
              <c:numCache>
                <c:formatCode>0%</c:formatCode>
                <c:ptCount val="19"/>
                <c:pt idx="0">
                  <c:v>0.3300000000000004</c:v>
                </c:pt>
                <c:pt idx="1">
                  <c:v>0.45</c:v>
                </c:pt>
                <c:pt idx="2">
                  <c:v>0.30000000000000027</c:v>
                </c:pt>
                <c:pt idx="4">
                  <c:v>0.19</c:v>
                </c:pt>
                <c:pt idx="5">
                  <c:v>0.30000000000000027</c:v>
                </c:pt>
                <c:pt idx="6">
                  <c:v>0.1</c:v>
                </c:pt>
                <c:pt idx="8">
                  <c:v>0.24000000000000013</c:v>
                </c:pt>
                <c:pt idx="9">
                  <c:v>0.25</c:v>
                </c:pt>
                <c:pt idx="10">
                  <c:v>0.15000000000000013</c:v>
                </c:pt>
                <c:pt idx="12">
                  <c:v>0.1</c:v>
                </c:pt>
                <c:pt idx="13">
                  <c:v>0.25</c:v>
                </c:pt>
                <c:pt idx="14">
                  <c:v>0.2</c:v>
                </c:pt>
                <c:pt idx="16">
                  <c:v>0.3300000000000004</c:v>
                </c:pt>
                <c:pt idx="17">
                  <c:v>0.2</c:v>
                </c:pt>
                <c:pt idx="18">
                  <c:v>0.2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 Raczej nie</c:v>
                </c:pt>
              </c:strCache>
            </c:strRef>
          </c:tx>
          <c:spPr>
            <a:solidFill>
              <a:schemeClr val="accent4"/>
            </a:solidFill>
            <a:ln w="23713">
              <a:noFill/>
            </a:ln>
          </c:spPr>
          <c:invertIfNegative val="0"/>
          <c:dLbls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Sheet1!$D$2:$D$20</c:f>
              <c:numCache>
                <c:formatCode>0%</c:formatCode>
                <c:ptCount val="19"/>
                <c:pt idx="0">
                  <c:v>0.05</c:v>
                </c:pt>
                <c:pt idx="1">
                  <c:v>0.05</c:v>
                </c:pt>
                <c:pt idx="2">
                  <c:v>0.05</c:v>
                </c:pt>
                <c:pt idx="4">
                  <c:v>0.05</c:v>
                </c:pt>
                <c:pt idx="5">
                  <c:v>0.1</c:v>
                </c:pt>
                <c:pt idx="6">
                  <c:v>0.05</c:v>
                </c:pt>
                <c:pt idx="9">
                  <c:v>0.05</c:v>
                </c:pt>
                <c:pt idx="10">
                  <c:v>0.05</c:v>
                </c:pt>
                <c:pt idx="17">
                  <c:v>0.1</c:v>
                </c:pt>
              </c:numCache>
            </c:numRef>
          </c:val>
        </c:ser>
        <c:ser>
          <c:idx val="4"/>
          <c:order val="3"/>
          <c:tx>
            <c:strRef>
              <c:f>Sheet1!$E$1</c:f>
              <c:strCache>
                <c:ptCount val="1"/>
                <c:pt idx="0">
                  <c:v>Zdecydowanie nie</c:v>
                </c:pt>
              </c:strCache>
            </c:strRef>
          </c:tx>
          <c:spPr>
            <a:solidFill>
              <a:srgbClr val="C00000"/>
            </a:solidFill>
            <a:ln w="23713">
              <a:noFill/>
            </a:ln>
          </c:spPr>
          <c:invertIfNegative val="0"/>
          <c:dLbls>
            <c:dLbl>
              <c:idx val="3"/>
              <c:layout>
                <c:manualLayout>
                  <c:x val="0.97001763668430563"/>
                  <c:y val="-2.4470208773661368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dLbl>
              <c:idx val="4"/>
              <c:layout>
                <c:manualLayout>
                  <c:x val="0"/>
                  <c:y val="-2.5872510292950682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713">
                <a:noFill/>
              </a:ln>
            </c:spPr>
            <c:txPr>
              <a:bodyPr/>
              <a:lstStyle/>
              <a:p>
                <a:pPr>
                  <a:defRPr sz="1120" b="0" i="0" u="none" strike="noStrike" baseline="0">
                    <a:solidFill>
                      <a:schemeClr val="bg2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Sheet1!$A$2:$A$20</c:f>
              <c:strCache>
                <c:ptCount val="17"/>
                <c:pt idx="0">
                  <c:v>czy jesteś zadowolony ze sposobu obsługi</c:v>
                </c:pt>
                <c:pt idx="4">
                  <c:v>czy urzędnik w czasie załatwiania sprawy poświęcił Ci dużo uwagi/czasu?</c:v>
                </c:pt>
                <c:pt idx="8">
                  <c:v>czy urzędnik w czasie załatwiania sprawy udzialał informacji w sposób kompetentny</c:v>
                </c:pt>
                <c:pt idx="12">
                  <c:v>czy urzędnik w czasie załatwiania sprawy udzielał informacji w sposób zrozumiały?</c:v>
                </c:pt>
                <c:pt idx="16">
                  <c:v>czy urzednik w czasie załatwiania sprawy był uprzejmy i miły?</c:v>
                </c:pt>
              </c:strCache>
            </c:strRef>
          </c:cat>
          <c:val>
            <c:numRef>
              <c:f>Sheet1!$E$2:$E$20</c:f>
              <c:numCache>
                <c:formatCode>General</c:formatCode>
                <c:ptCount val="19"/>
                <c:pt idx="2" formatCode="0%">
                  <c:v>0.05</c:v>
                </c:pt>
                <c:pt idx="6" formatCode="0%">
                  <c:v>0.05</c:v>
                </c:pt>
                <c:pt idx="18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40"/>
        <c:overlap val="100"/>
        <c:axId val="57996800"/>
        <c:axId val="57998336"/>
      </c:barChart>
      <c:catAx>
        <c:axId val="5799680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one"/>
        <c:crossAx val="5799833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57998336"/>
        <c:scaling>
          <c:orientation val="minMax"/>
          <c:max val="1"/>
          <c:min val="0"/>
        </c:scaling>
        <c:delete val="1"/>
        <c:axPos val="b"/>
        <c:numFmt formatCode="0%" sourceLinked="1"/>
        <c:majorTickMark val="out"/>
        <c:minorTickMark val="none"/>
        <c:tickLblPos val="none"/>
        <c:crossAx val="57996800"/>
        <c:crosses val="autoZero"/>
        <c:crossBetween val="between"/>
      </c:valAx>
      <c:spPr>
        <a:noFill/>
        <a:ln w="23713">
          <a:noFill/>
        </a:ln>
      </c:spPr>
    </c:plotArea>
    <c:legend>
      <c:legendPos val="b"/>
      <c:layout>
        <c:manualLayout>
          <c:xMode val="edge"/>
          <c:yMode val="edge"/>
          <c:x val="1.4109347442680775E-2"/>
          <c:y val="0.93985044029259746"/>
          <c:w val="0.98589065255732089"/>
          <c:h val="6.014955970740337E-2"/>
        </c:manualLayout>
      </c:layout>
      <c:overlay val="0"/>
      <c:spPr>
        <a:noFill/>
        <a:ln w="23713">
          <a:noFill/>
        </a:ln>
      </c:spPr>
      <c:txPr>
        <a:bodyPr/>
        <a:lstStyle/>
        <a:p>
          <a:pPr>
            <a:defRPr sz="1027" b="0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2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0.95000000000000018</c:v>
                </c:pt>
                <c:pt idx="1">
                  <c:v>1</c:v>
                </c:pt>
                <c:pt idx="2">
                  <c:v>0.95000000000000018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87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  <c:pt idx="2" formatCode="0%">
                  <c:v>0.05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0768768"/>
        <c:axId val="140808576"/>
      </c:barChart>
      <c:catAx>
        <c:axId val="140768768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0808576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0808576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0768768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1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87"/>
                  <c:y val="1.2268658453083087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43077760"/>
        <c:axId val="143079680"/>
      </c:barChart>
      <c:catAx>
        <c:axId val="14307776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4307968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43079680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43077760"/>
        <c:crosses val="autoZero"/>
        <c:crossBetween val="between"/>
        <c:majorUnit val="0.2"/>
      </c:valAx>
      <c:spPr>
        <a:noFill/>
        <a:ln w="23282">
          <a:noFill/>
        </a:ln>
      </c:spPr>
    </c:plotArea>
    <c:legend>
      <c:legendPos val="b"/>
      <c:overlay val="0"/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1534025374855823E-3"/>
          <c:y val="9.0163934426229497E-2"/>
          <c:w val="0.94925028835063396"/>
          <c:h val="0.91803278688524315"/>
        </c:manualLayout>
      </c:layout>
      <c:barChart>
        <c:barDir val="col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(N=20)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25">
              <a:noFill/>
              <a:prstDash val="solid"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 formatCode="0.0">
                  <c:v>1</c:v>
                </c:pt>
                <c:pt idx="2" formatCode="0.0">
                  <c:v>1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(N=20)</c:v>
                </c:pt>
              </c:strCache>
            </c:strRef>
          </c:tx>
          <c:spPr>
            <a:solidFill>
              <a:schemeClr val="accent2"/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 formatCode="0.0">
                  <c:v>0.1</c:v>
                </c:pt>
                <c:pt idx="2" formatCode="0.0">
                  <c:v>0.1</c:v>
                </c:pt>
              </c:numCache>
            </c:numRef>
          </c:val>
        </c:ser>
        <c:ser>
          <c:idx val="1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250">
              <a:noFill/>
            </a:ln>
          </c:spPr>
          <c:invertIfNegative val="0"/>
          <c:dLbls>
            <c:delete val="1"/>
          </c:dLbls>
          <c:cat>
            <c:strRef>
              <c:f>Sheet1!$A$2:$A$4</c:f>
              <c:strCache>
                <c:ptCount val="3"/>
                <c:pt idx="0">
                  <c:v>ŚREDNIA LICZBA OSÓB</c:v>
                </c:pt>
                <c:pt idx="2">
                  <c:v>ŚREDNI CZAS OCZEKIWANIA</c:v>
                </c:pt>
              </c:strCache>
            </c:strRef>
          </c:cat>
          <c:val>
            <c:numRef>
              <c:f>Sheet1!$D$2:$D$4</c:f>
              <c:numCache>
                <c:formatCode>General</c:formatCode>
                <c:ptCount val="3"/>
                <c:pt idx="0" formatCode="0.0">
                  <c:v>1.5</c:v>
                </c:pt>
                <c:pt idx="2" formatCode="0.0">
                  <c:v>4.9000000000000004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-60"/>
        <c:axId val="154589824"/>
        <c:axId val="154702208"/>
      </c:barChart>
      <c:catAx>
        <c:axId val="154589824"/>
        <c:scaling>
          <c:orientation val="maxMin"/>
        </c:scaling>
        <c:delete val="1"/>
        <c:axPos val="b"/>
        <c:numFmt formatCode="General" sourceLinked="0"/>
        <c:majorTickMark val="out"/>
        <c:minorTickMark val="none"/>
        <c:tickLblPos val="none"/>
        <c:crossAx val="154702208"/>
        <c:crosses val="autoZero"/>
        <c:auto val="1"/>
        <c:lblAlgn val="ctr"/>
        <c:lblOffset val="100"/>
        <c:noMultiLvlLbl val="0"/>
      </c:catAx>
      <c:valAx>
        <c:axId val="154702208"/>
        <c:scaling>
          <c:orientation val="minMax"/>
          <c:max val="15"/>
          <c:min val="0"/>
        </c:scaling>
        <c:delete val="1"/>
        <c:axPos val="r"/>
        <c:numFmt formatCode="0.0" sourceLinked="1"/>
        <c:majorTickMark val="out"/>
        <c:minorTickMark val="none"/>
        <c:tickLblPos val="none"/>
        <c:crossAx val="154589824"/>
        <c:crosses val="autoZero"/>
        <c:crossBetween val="between"/>
      </c:valAx>
      <c:spPr>
        <a:noFill/>
        <a:ln w="25400">
          <a:noFill/>
        </a:ln>
      </c:spPr>
    </c:plotArea>
    <c:legend>
      <c:legendPos val="t"/>
      <c:layout>
        <c:manualLayout>
          <c:xMode val="edge"/>
          <c:yMode val="edge"/>
          <c:x val="0.15194431585256143"/>
          <c:y val="7.2600468758932099E-2"/>
          <c:w val="0.71113053531118564"/>
          <c:h val="0.21982221460012599"/>
        </c:manualLayout>
      </c:layout>
      <c:overlay val="0"/>
      <c:txPr>
        <a:bodyPr/>
        <a:lstStyle/>
        <a:p>
          <a:pPr>
            <a:defRPr sz="1100" b="1">
              <a:solidFill>
                <a:schemeClr val="tx1">
                  <a:lumMod val="50000"/>
                </a:schemeClr>
              </a:solidFill>
            </a:defRPr>
          </a:pPr>
          <a:endParaRPr lang="pl-PL"/>
        </a:p>
      </c:txPr>
    </c:legend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007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3005780346820809"/>
          <c:y val="9.6774193548387413E-3"/>
          <c:w val="0.72138728323699419"/>
          <c:h val="0.99354838709677418"/>
        </c:manualLayout>
      </c:layout>
      <c:barChart>
        <c:barDir val="bar"/>
        <c:grouping val="clustered"/>
        <c:varyColors val="0"/>
        <c:ser>
          <c:idx val="3"/>
          <c:order val="0"/>
          <c:tx>
            <c:strRef>
              <c:f>Sheet1!$B$1</c:f>
              <c:strCache>
                <c:ptCount val="1"/>
                <c:pt idx="0">
                  <c:v>2015 (N=x)</c:v>
                </c:pt>
              </c:strCache>
            </c:strRef>
          </c:tx>
          <c:spPr>
            <a:solidFill>
              <a:schemeClr val="tx2">
                <a:lumMod val="75000"/>
              </a:schemeClr>
            </a:solidFill>
            <a:ln w="11669">
              <a:noFill/>
              <a:prstDash val="solid"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W innym miejscu</c:v>
                </c:pt>
              </c:strCache>
            </c:strRef>
          </c:cat>
          <c:val>
            <c:numRef>
              <c:f>Sheet1!$B$2:$B$6</c:f>
              <c:numCache>
                <c:formatCode>0%</c:formatCode>
                <c:ptCount val="5"/>
                <c:pt idx="0">
                  <c:v>0.95</c:v>
                </c:pt>
                <c:pt idx="1">
                  <c:v>0.4</c:v>
                </c:pt>
                <c:pt idx="2">
                  <c:v>0.15</c:v>
                </c:pt>
                <c:pt idx="3">
                  <c:v>0.5</c:v>
                </c:pt>
                <c:pt idx="4">
                  <c:v>0</c:v>
                </c:pt>
              </c:numCache>
            </c:numRef>
          </c:val>
        </c:ser>
        <c:ser>
          <c:idx val="4"/>
          <c:order val="1"/>
          <c:tx>
            <c:strRef>
              <c:f>Sheet1!$C$1</c:f>
              <c:strCache>
                <c:ptCount val="1"/>
                <c:pt idx="0">
                  <c:v>2014 (N=x)</c:v>
                </c:pt>
              </c:strCache>
            </c:strRef>
          </c:tx>
          <c:spPr>
            <a:solidFill>
              <a:schemeClr val="accent2"/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W innym miejscu</c:v>
                </c:pt>
              </c:strCache>
            </c:strRef>
          </c:cat>
          <c:val>
            <c:numRef>
              <c:f>Sheet1!$C$2:$C$6</c:f>
              <c:numCache>
                <c:formatCode>0%</c:formatCode>
                <c:ptCount val="5"/>
                <c:pt idx="0">
                  <c:v>0.95</c:v>
                </c:pt>
                <c:pt idx="1">
                  <c:v>0.25</c:v>
                </c:pt>
                <c:pt idx="2">
                  <c:v>0</c:v>
                </c:pt>
                <c:pt idx="3">
                  <c:v>0</c:v>
                </c:pt>
                <c:pt idx="4">
                  <c:v>0.05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 (N=20)</c:v>
                </c:pt>
              </c:strCache>
            </c:strRef>
          </c:tx>
          <c:spPr>
            <a:solidFill>
              <a:schemeClr val="accent2">
                <a:lumMod val="60000"/>
                <a:lumOff val="40000"/>
              </a:schemeClr>
            </a:solidFill>
            <a:ln w="23339">
              <a:noFill/>
            </a:ln>
          </c:spPr>
          <c:invertIfNegative val="0"/>
          <c:dLbls>
            <c:spPr>
              <a:noFill/>
              <a:ln w="23339">
                <a:noFill/>
              </a:ln>
            </c:spPr>
            <c:txPr>
              <a:bodyPr/>
              <a:lstStyle/>
              <a:p>
                <a:pPr>
                  <a:defRPr sz="1100" b="0" i="0" u="none" strike="noStrike" baseline="0">
                    <a:solidFill>
                      <a:schemeClr val="tx1">
                        <a:lumMod val="50000"/>
                      </a:schemeClr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Sheet1!$A$2:$A$6</c:f>
              <c:strCache>
                <c:ptCount val="5"/>
                <c:pt idx="0">
                  <c:v>Na sali, kieszonki, stojaki</c:v>
                </c:pt>
                <c:pt idx="1">
                  <c:v>Przy okienku, na ladzie</c:v>
                </c:pt>
                <c:pt idx="2">
                  <c:v>Na stolikach</c:v>
                </c:pt>
                <c:pt idx="3">
                  <c:v>W informacji, przy punkcie informacyjnym</c:v>
                </c:pt>
                <c:pt idx="4">
                  <c:v>W innym miejscu</c:v>
                </c:pt>
              </c:strCache>
            </c:strRef>
          </c:cat>
          <c:val>
            <c:numRef>
              <c:f>Sheet1!$D$2:$D$6</c:f>
              <c:numCache>
                <c:formatCode>0%</c:formatCode>
                <c:ptCount val="5"/>
                <c:pt idx="0">
                  <c:v>0.95</c:v>
                </c:pt>
                <c:pt idx="1">
                  <c:v>0.4</c:v>
                </c:pt>
                <c:pt idx="2">
                  <c:v>0</c:v>
                </c:pt>
                <c:pt idx="3">
                  <c:v>0.1</c:v>
                </c:pt>
                <c:pt idx="4">
                  <c:v>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axId val="158041984"/>
        <c:axId val="158043520"/>
      </c:barChart>
      <c:catAx>
        <c:axId val="158041984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7">
            <a:solidFill>
              <a:schemeClr val="bg1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58043520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58043520"/>
        <c:scaling>
          <c:orientation val="minMax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58041984"/>
        <c:crosses val="autoZero"/>
        <c:crossBetween val="between"/>
      </c:valAx>
      <c:spPr>
        <a:noFill/>
        <a:ln w="23339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3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77828054298663"/>
          <c:y val="4.0322580645161445E-3"/>
          <c:w val="0.84615384615384803"/>
          <c:h val="0.84274193548387533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Tak</c:v>
                </c:pt>
              </c:strCache>
            </c:strRef>
          </c:tx>
          <c:spPr>
            <a:solidFill>
              <a:schemeClr val="accent2"/>
            </a:solidFill>
            <a:ln w="23282">
              <a:noFill/>
            </a:ln>
          </c:spPr>
          <c:invertIfNegative val="0"/>
          <c:dLbls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rgbClr val="FFFFFF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Sheet1!$B$2:$B$5</c:f>
              <c:numCache>
                <c:formatCode>0%</c:formatCode>
                <c:ptCount val="3"/>
                <c:pt idx="0">
                  <c:v>0.9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Nie</c:v>
                </c:pt>
              </c:strCache>
            </c:strRef>
          </c:tx>
          <c:spPr>
            <a:solidFill>
              <a:schemeClr val="accent1"/>
            </a:solidFill>
            <a:ln w="23282">
              <a:noFill/>
            </a:ln>
          </c:spPr>
          <c:invertIfNegative val="0"/>
          <c:dLbls>
            <c:dLbl>
              <c:idx val="1"/>
              <c:layout>
                <c:manualLayout>
                  <c:x val="0.97171945701357887"/>
                  <c:y val="1.226836985337853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3"/>
                <c:pt idx="0" formatCode="0%">
                  <c:v>0.1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Nie dotyczy</c:v>
                </c:pt>
              </c:strCache>
            </c:strRef>
          </c:tx>
          <c:spPr>
            <a:solidFill>
              <a:schemeClr val="tx1"/>
            </a:solidFill>
            <a:ln w="23282">
              <a:noFill/>
            </a:ln>
          </c:spPr>
          <c:invertIfNegative val="0"/>
          <c:dLbls>
            <c:dLbl>
              <c:idx val="2"/>
              <c:layout>
                <c:manualLayout>
                  <c:x val="0.97624434389140269"/>
                  <c:y val="1.4956828076609989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</c:extLst>
            </c:dLbl>
            <c:spPr>
              <a:noFill/>
              <a:ln w="23282">
                <a:noFill/>
              </a:ln>
            </c:spPr>
            <c:txPr>
              <a:bodyPr/>
              <a:lstStyle/>
              <a:p>
                <a:pPr>
                  <a:defRPr sz="1100" b="1" i="0" u="none" strike="noStrike" baseline="0">
                    <a:solidFill>
                      <a:schemeClr val="bg1"/>
                    </a:solidFill>
                    <a:latin typeface="Arial"/>
                    <a:ea typeface="Arial"/>
                    <a:cs typeface="Arial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Sheet1!$A$2:$A$5</c:f>
              <c:strCache>
                <c:ptCount val="3"/>
                <c:pt idx="0">
                  <c:v>2015 (N=20)</c:v>
                </c:pt>
                <c:pt idx="1">
                  <c:v>2014 (N=20)</c:v>
                </c:pt>
                <c:pt idx="2">
                  <c:v>2013 (N=20)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3"/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60"/>
        <c:overlap val="100"/>
        <c:axId val="161102080"/>
        <c:axId val="161128448"/>
      </c:barChart>
      <c:catAx>
        <c:axId val="161102080"/>
        <c:scaling>
          <c:orientation val="maxMin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ln w="2910">
            <a:solidFill>
              <a:schemeClr val="bg2"/>
            </a:solidFill>
            <a:prstDash val="solid"/>
          </a:ln>
        </c:spPr>
        <c:txPr>
          <a:bodyPr rot="0" vert="horz"/>
          <a:lstStyle/>
          <a:p>
            <a:pPr>
              <a:defRPr sz="1200" b="1" i="0" u="none" strike="noStrike" baseline="0">
                <a:solidFill>
                  <a:schemeClr val="tx1">
                    <a:lumMod val="50000"/>
                  </a:schemeClr>
                </a:solidFill>
                <a:latin typeface="Arial"/>
                <a:ea typeface="Arial"/>
                <a:cs typeface="Arial"/>
              </a:defRPr>
            </a:pPr>
            <a:endParaRPr lang="pl-PL"/>
          </a:p>
        </c:txPr>
        <c:crossAx val="161128448"/>
        <c:crosses val="autoZero"/>
        <c:auto val="1"/>
        <c:lblAlgn val="ctr"/>
        <c:lblOffset val="100"/>
        <c:tickLblSkip val="1"/>
        <c:tickMarkSkip val="1"/>
        <c:noMultiLvlLbl val="0"/>
      </c:catAx>
      <c:valAx>
        <c:axId val="161128448"/>
        <c:scaling>
          <c:orientation val="minMax"/>
          <c:max val="1"/>
          <c:min val="0"/>
        </c:scaling>
        <c:delete val="1"/>
        <c:axPos val="t"/>
        <c:numFmt formatCode="0%" sourceLinked="1"/>
        <c:majorTickMark val="out"/>
        <c:minorTickMark val="none"/>
        <c:tickLblPos val="none"/>
        <c:crossAx val="161102080"/>
        <c:crosses val="autoZero"/>
        <c:crossBetween val="between"/>
        <c:majorUnit val="0.2"/>
      </c:valAx>
      <c:spPr>
        <a:noFill/>
        <a:ln w="23282">
          <a:noFill/>
        </a:ln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 sz="1100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pl-PL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0.50025</cdr:x>
      <cdr:y>0.499</cdr:y>
    </cdr:from>
    <cdr:to>
      <cdr:x>0.5025</cdr:x>
      <cdr:y>0.5635</cdr:y>
    </cdr:to>
    <cdr:sp macro="" textlink="">
      <cdr:nvSpPr>
        <cdr:cNvPr id="1025" name="Text Box 1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4212155" y="1178738"/>
          <a:ext cx="18945" cy="152362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  <a:effectLst xmlns:a="http://schemas.openxmlformats.org/drawingml/2006/main"/>
      </cdr:spPr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3605C5-4689-4961-9C0C-172EFBF6030A}" type="datetimeFigureOut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9B9D62-D7BA-4375-868A-1A1F6D8ECFDA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92587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wmf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w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7.w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L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0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400" baseline="0">
                <a:solidFill>
                  <a:srgbClr val="ACADAE"/>
                </a:solidFill>
                <a:latin typeface="+mn-lt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A9D9FA-31DE-451B-A13A-42FD8C137E37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9978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1DCA6B-397E-41DA-876E-D10B9A7ACBA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6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7869154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RC: 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6917F0-9891-475F-AB62-0E4DD4A06A9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786446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RC: 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457282" y="273113"/>
            <a:ext cx="3008835" cy="1162319"/>
          </a:xfrm>
          <a:prstGeom prst="rect">
            <a:avLst/>
          </a:prstGeom>
        </p:spPr>
        <p:txBody>
          <a:bodyPr tIns="122400" bIns="122400" anchor="b"/>
          <a:lstStyle>
            <a:lvl1pPr algn="l">
              <a:defRPr sz="2000" b="1" cap="all" baseline="0"/>
            </a:lvl1pPr>
          </a:lstStyle>
          <a:p>
            <a:r>
              <a:rPr lang="pl-PL" dirty="0" smtClean="0"/>
              <a:t>Tytuł zawartości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3575671" y="273116"/>
            <a:ext cx="5112638" cy="5854468"/>
          </a:xfrm>
          <a:noFill/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 hasCustomPrompt="1"/>
          </p:nvPr>
        </p:nvSpPr>
        <p:spPr>
          <a:xfrm>
            <a:off x="457282" y="1435435"/>
            <a:ext cx="3008835" cy="4692149"/>
          </a:xfrm>
          <a:noFill/>
        </p:spPr>
        <p:txBody>
          <a:bodyPr tIns="122400" bIns="122400"/>
          <a:lstStyle>
            <a:lvl1pPr marL="0" indent="0">
              <a:buNone/>
              <a:defRPr sz="1400" baseline="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pl-PL" dirty="0" smtClean="0"/>
              <a:t>Opis zawartości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F803D-0944-4A2B-8BE7-AAE467CAD30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183903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RC: 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599" y="4801714"/>
            <a:ext cx="5487353" cy="566869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l-PL" dirty="0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599" y="612919"/>
            <a:ext cx="5487353" cy="4115753"/>
          </a:xfrm>
          <a:noFill/>
        </p:spPr>
        <p:txBody>
          <a:bodyPr/>
          <a:lstStyle>
            <a:lvl1pPr marL="0" indent="0">
              <a:buNone/>
              <a:defRPr sz="3200"/>
            </a:lvl1pPr>
            <a:lvl2pPr marL="457156" indent="0">
              <a:buNone/>
              <a:defRPr sz="2800"/>
            </a:lvl2pPr>
            <a:lvl3pPr marL="914307" indent="0">
              <a:buNone/>
              <a:defRPr sz="2400"/>
            </a:lvl3pPr>
            <a:lvl4pPr marL="1371463" indent="0">
              <a:buNone/>
              <a:defRPr sz="2000"/>
            </a:lvl4pPr>
            <a:lvl5pPr marL="1828617" indent="0">
              <a:buNone/>
              <a:defRPr sz="2000"/>
            </a:lvl5pPr>
            <a:lvl6pPr marL="2285773" indent="0">
              <a:buNone/>
              <a:defRPr sz="2000"/>
            </a:lvl6pPr>
            <a:lvl7pPr marL="2742924" indent="0">
              <a:buNone/>
              <a:defRPr sz="2000"/>
            </a:lvl7pPr>
            <a:lvl8pPr marL="3200080" indent="0">
              <a:buNone/>
              <a:defRPr sz="2000"/>
            </a:lvl8pPr>
            <a:lvl9pPr marL="3657234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pl-PL" dirty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599" y="5368581"/>
            <a:ext cx="5487353" cy="805048"/>
          </a:xfrm>
          <a:noFill/>
        </p:spPr>
        <p:txBody>
          <a:bodyPr/>
          <a:lstStyle>
            <a:lvl1pPr marL="0" indent="0">
              <a:buNone/>
              <a:defRPr sz="1400">
                <a:solidFill>
                  <a:srgbClr val="808285"/>
                </a:solidFill>
              </a:defRPr>
            </a:lvl1pPr>
            <a:lvl2pPr marL="457156" indent="0">
              <a:buNone/>
              <a:defRPr sz="1200"/>
            </a:lvl2pPr>
            <a:lvl3pPr marL="914307" indent="0">
              <a:buNone/>
              <a:defRPr sz="1000"/>
            </a:lvl3pPr>
            <a:lvl4pPr marL="1371463" indent="0">
              <a:buNone/>
              <a:defRPr sz="900"/>
            </a:lvl4pPr>
            <a:lvl5pPr marL="1828617" indent="0">
              <a:buNone/>
              <a:defRPr sz="900"/>
            </a:lvl5pPr>
            <a:lvl6pPr marL="2285773" indent="0">
              <a:buNone/>
              <a:defRPr sz="900"/>
            </a:lvl6pPr>
            <a:lvl7pPr marL="2742924" indent="0">
              <a:buNone/>
              <a:defRPr sz="900"/>
            </a:lvl7pPr>
            <a:lvl8pPr marL="3200080" indent="0">
              <a:buNone/>
              <a:defRPr sz="900"/>
            </a:lvl8pPr>
            <a:lvl9pPr marL="3657234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B24136-B027-41CE-805F-6C429DBD2A0E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61411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ARC: Slajd tytułowy (Arial Bold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 hasCustomPrompt="1"/>
          </p:nvPr>
        </p:nvSpPr>
        <p:spPr>
          <a:xfrm>
            <a:off x="2484562" y="3825838"/>
            <a:ext cx="5759326" cy="1512168"/>
          </a:xfrm>
          <a:prstGeom prst="rect">
            <a:avLst/>
          </a:prstGeom>
        </p:spPr>
        <p:txBody>
          <a:bodyPr lIns="0" tIns="0" rIns="0" bIns="152400" anchor="b" anchorCtr="0">
            <a:normAutofit/>
          </a:bodyPr>
          <a:lstStyle>
            <a:lvl1pPr algn="r">
              <a:defRPr sz="3000" b="1" cap="all" baseline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dirty="0" smtClean="0"/>
              <a:t>Tytuł prezentacji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 hasCustomPrompt="1"/>
          </p:nvPr>
        </p:nvSpPr>
        <p:spPr>
          <a:xfrm>
            <a:off x="2484562" y="5338006"/>
            <a:ext cx="5759326" cy="612000"/>
          </a:xfrm>
          <a:noFill/>
          <a:ln w="6350" cap="rnd">
            <a:noFill/>
          </a:ln>
        </p:spPr>
        <p:txBody>
          <a:bodyPr wrap="none" lIns="0" tIns="152400" rIns="0" bIns="0"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lang="pl-PL" sz="1400" kern="1200" baseline="0" dirty="0" smtClean="0">
                <a:solidFill>
                  <a:srgbClr val="ACADAE"/>
                </a:solidFill>
                <a:latin typeface="+mn-lt"/>
                <a:ea typeface="+mn-ea"/>
                <a:cs typeface="+mn-cs"/>
              </a:defRPr>
            </a:lvl1pPr>
            <a:lvl2pPr marL="4571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6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2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dirty="0" smtClean="0"/>
              <a:t>Podtytuł prezentacji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F565F-BDD4-421B-B51B-0CBD21F9CC36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15" name="Obraz 14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1988" y="900000"/>
            <a:ext cx="1231900" cy="1689100"/>
          </a:xfrm>
          <a:prstGeom prst="rect">
            <a:avLst/>
          </a:prstGeom>
        </p:spPr>
      </p:pic>
      <p:pic>
        <p:nvPicPr>
          <p:cNvPr id="16" name="Obraz 15"/>
          <p:cNvPicPr>
            <a:picLocks noChangeAspect="1"/>
          </p:cNvPicPr>
          <p:nvPr userDrawn="1"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27100" cy="5991225"/>
          </a:xfrm>
          <a:prstGeom prst="rect">
            <a:avLst/>
          </a:prstGeom>
        </p:spPr>
      </p:pic>
      <p:cxnSp>
        <p:nvCxnSpPr>
          <p:cNvPr id="20" name="Łącznik prostoliniowy 19"/>
          <p:cNvCxnSpPr/>
          <p:nvPr userDrawn="1"/>
        </p:nvCxnSpPr>
        <p:spPr>
          <a:xfrm>
            <a:off x="5076850" y="5338006"/>
            <a:ext cx="3167038" cy="0"/>
          </a:xfrm>
          <a:prstGeom prst="line">
            <a:avLst/>
          </a:prstGeom>
          <a:ln w="6350">
            <a:solidFill>
              <a:srgbClr val="80828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33416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" t="1851" r="358" b="-1"/>
          <a:stretch/>
        </p:blipFill>
        <p:spPr>
          <a:xfrm>
            <a:off x="3059113" y="0"/>
            <a:ext cx="6084000" cy="900231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51760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RC: Podsekc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 hasCustomPrompt="1"/>
          </p:nvPr>
        </p:nvSpPr>
        <p:spPr>
          <a:xfrm>
            <a:off x="900000" y="4168498"/>
            <a:ext cx="7773750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algn="l">
              <a:defRPr sz="3800" b="1" cap="all">
                <a:solidFill>
                  <a:srgbClr val="808285"/>
                </a:solidFill>
              </a:defRPr>
            </a:lvl1pPr>
          </a:lstStyle>
          <a:p>
            <a:r>
              <a:rPr lang="pl-PL" dirty="0" smtClean="0"/>
              <a:t>Tytuł sekcji</a:t>
            </a:r>
            <a:endParaRPr lang="pl-PL" dirty="0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900000" y="5530888"/>
            <a:ext cx="7773750" cy="604800"/>
          </a:xfrm>
          <a:noFill/>
        </p:spPr>
        <p:txBody>
          <a:bodyPr lIns="0" tIns="122400" rIns="0" bIns="0" anchor="t" anchorCtr="0">
            <a:normAutofit/>
          </a:bodyPr>
          <a:lstStyle>
            <a:lvl1pPr marL="0" indent="0">
              <a:buNone/>
              <a:defRPr sz="3800" cap="all" baseline="0">
                <a:solidFill>
                  <a:srgbClr val="ACADAE"/>
                </a:solidFill>
              </a:defRPr>
            </a:lvl1pPr>
            <a:lvl2pPr marL="45715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0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46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61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77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92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08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23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dirty="0" smtClean="0"/>
              <a:t>Podtytuł sekcji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8A2905-12A1-45E8-B4AD-5B501344FC3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9" name="Obraz 8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817" r="166"/>
          <a:stretch/>
        </p:blipFill>
        <p:spPr>
          <a:xfrm>
            <a:off x="5984311" y="0"/>
            <a:ext cx="3161277" cy="900000"/>
          </a:xfrm>
          <a:prstGeom prst="rect">
            <a:avLst/>
          </a:prstGeom>
        </p:spPr>
      </p:pic>
      <p:cxnSp>
        <p:nvCxnSpPr>
          <p:cNvPr id="8" name="Łącznik prostoliniowy 7"/>
          <p:cNvCxnSpPr/>
          <p:nvPr userDrawn="1"/>
        </p:nvCxnSpPr>
        <p:spPr>
          <a:xfrm>
            <a:off x="0" y="5528536"/>
            <a:ext cx="3059113" cy="0"/>
          </a:xfrm>
          <a:prstGeom prst="line">
            <a:avLst/>
          </a:prstGeom>
          <a:ln w="6350">
            <a:solidFill>
              <a:srgbClr val="A7A9A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92468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Tytuł i zawartość (tło podstawowe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noFill/>
        </p:spPr>
        <p:txBody>
          <a:bodyPr/>
          <a:lstStyle>
            <a:lvl1pPr>
              <a:defRPr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CD87F-DC19-4E90-B808-6268A35119D9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3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solidFill>
                  <a:srgbClr val="808285"/>
                </a:solidFill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47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Spis tre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ARC: Tytuł slajdu"/>
          <p:cNvSpPr txBox="1">
            <a:spLocks/>
          </p:cNvSpPr>
          <p:nvPr userDrawn="1"/>
        </p:nvSpPr>
        <p:spPr>
          <a:xfrm>
            <a:off x="900386" y="1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Spis </a:t>
            </a:r>
            <a:r>
              <a:rPr lang="pl-PL" b="0" dirty="0" smtClean="0">
                <a:latin typeface="+mn-lt"/>
              </a:rPr>
              <a:t>treści</a:t>
            </a:r>
            <a:endParaRPr lang="pl-PL" b="0" dirty="0">
              <a:latin typeface="+mn-lt"/>
            </a:endParaRPr>
          </a:p>
        </p:txBody>
      </p:sp>
      <p:sp>
        <p:nvSpPr>
          <p:cNvPr id="3" name="SmartArt Placeholder 2"/>
          <p:cNvSpPr>
            <a:spLocks noGrp="1"/>
          </p:cNvSpPr>
          <p:nvPr>
            <p:ph type="dgm" sz="quarter" idx="13"/>
          </p:nvPr>
        </p:nvSpPr>
        <p:spPr>
          <a:xfrm>
            <a:off x="457200" y="1630363"/>
            <a:ext cx="8231188" cy="4464050"/>
          </a:xfrm>
        </p:spPr>
        <p:txBody>
          <a:bodyPr/>
          <a:lstStyle/>
          <a:p>
            <a:r>
              <a:rPr lang="en-US" smtClean="0"/>
              <a:t>Click icon to add SmartArt graphic</a:t>
            </a: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1669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Kompu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Michał\Desktop\ARC\__ok\LAPTOP-2.wmf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294" y="1989634"/>
            <a:ext cx="7249908" cy="42119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ymbol zastępczy zawartości 2"/>
          <p:cNvSpPr>
            <a:spLocks noGrp="1"/>
          </p:cNvSpPr>
          <p:nvPr>
            <p:ph idx="1" hasCustomPrompt="1"/>
          </p:nvPr>
        </p:nvSpPr>
        <p:spPr>
          <a:xfrm>
            <a:off x="2186065" y="2349674"/>
            <a:ext cx="4901470" cy="3202620"/>
          </a:xfrm>
          <a:noFill/>
        </p:spPr>
        <p:txBody>
          <a:bodyPr/>
          <a:lstStyle>
            <a:lvl1pPr>
              <a:defRPr baseline="0">
                <a:solidFill>
                  <a:srgbClr val="808285"/>
                </a:solidFill>
              </a:defRPr>
            </a:lvl1pPr>
            <a:lvl2pPr>
              <a:defRPr>
                <a:solidFill>
                  <a:srgbClr val="808285"/>
                </a:solidFill>
              </a:defRPr>
            </a:lvl2pPr>
            <a:lvl3pPr>
              <a:defRPr>
                <a:solidFill>
                  <a:srgbClr val="808285"/>
                </a:solidFill>
              </a:defRPr>
            </a:lvl3pPr>
            <a:lvl4pPr>
              <a:defRPr>
                <a:solidFill>
                  <a:srgbClr val="808285"/>
                </a:solidFill>
              </a:defRPr>
            </a:lvl4pPr>
            <a:lvl5pPr>
              <a:defRPr>
                <a:solidFill>
                  <a:srgbClr val="808285"/>
                </a:solidFill>
              </a:defRPr>
            </a:lvl5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070D38-50E5-45C8-8820-158C0444BBC2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5188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zawartości 2"/>
          <p:cNvSpPr>
            <a:spLocks noGrp="1"/>
          </p:cNvSpPr>
          <p:nvPr>
            <p:ph sz="half" idx="1" hasCustomPrompt="1"/>
          </p:nvPr>
        </p:nvSpPr>
        <p:spPr>
          <a:xfrm>
            <a:off x="457282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649007" y="1600573"/>
            <a:ext cx="4039301" cy="4527011"/>
          </a:xfrm>
          <a:noFill/>
        </p:spPr>
        <p:txBody>
          <a:bodyPr/>
          <a:lstStyle>
            <a:lvl1pPr>
              <a:defRPr sz="2800">
                <a:solidFill>
                  <a:srgbClr val="808285"/>
                </a:solidFill>
              </a:defRPr>
            </a:lvl1pPr>
            <a:lvl2pPr>
              <a:defRPr sz="2400">
                <a:solidFill>
                  <a:srgbClr val="808285"/>
                </a:solidFill>
              </a:defRPr>
            </a:lvl2pPr>
            <a:lvl3pPr>
              <a:defRPr sz="2000">
                <a:solidFill>
                  <a:srgbClr val="808285"/>
                </a:solidFill>
              </a:defRPr>
            </a:lvl3pPr>
            <a:lvl4pPr>
              <a:defRPr sz="1800">
                <a:solidFill>
                  <a:srgbClr val="808285"/>
                </a:solidFill>
              </a:defRPr>
            </a:lvl4pPr>
            <a:lvl5pPr>
              <a:defRPr sz="1800">
                <a:solidFill>
                  <a:srgbClr val="808285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E486C1-1170-4B85-8B6E-87798A11EA3B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1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118891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RC: 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 hasCustomPrompt="1"/>
          </p:nvPr>
        </p:nvSpPr>
        <p:spPr>
          <a:xfrm>
            <a:off x="457279" y="1535469"/>
            <a:ext cx="4040890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Pierwszy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 hasCustomPrompt="1"/>
          </p:nvPr>
        </p:nvSpPr>
        <p:spPr>
          <a:xfrm>
            <a:off x="457279" y="2175381"/>
            <a:ext cx="4040890" cy="3952203"/>
          </a:xfrm>
          <a:noFill/>
        </p:spPr>
        <p:txBody>
          <a:bodyPr/>
          <a:lstStyle>
            <a:lvl1pPr>
              <a:defRPr sz="240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 hasCustomPrompt="1"/>
          </p:nvPr>
        </p:nvSpPr>
        <p:spPr>
          <a:xfrm>
            <a:off x="4645834" y="1535469"/>
            <a:ext cx="4042477" cy="639910"/>
          </a:xfrm>
          <a:noFill/>
        </p:spPr>
        <p:txBody>
          <a:bodyPr anchor="b">
            <a:noAutofit/>
          </a:bodyPr>
          <a:lstStyle>
            <a:lvl1pPr marL="0" indent="0">
              <a:buNone/>
              <a:defRPr sz="2000" b="1" cap="all" baseline="0">
                <a:solidFill>
                  <a:srgbClr val="808285"/>
                </a:solidFill>
              </a:defRPr>
            </a:lvl1pPr>
            <a:lvl2pPr marL="457156" indent="0">
              <a:buNone/>
              <a:defRPr sz="2000" b="1"/>
            </a:lvl2pPr>
            <a:lvl3pPr marL="914307" indent="0">
              <a:buNone/>
              <a:defRPr sz="1800" b="1"/>
            </a:lvl3pPr>
            <a:lvl4pPr marL="1371463" indent="0">
              <a:buNone/>
              <a:defRPr sz="1600" b="1"/>
            </a:lvl4pPr>
            <a:lvl5pPr marL="1828617" indent="0">
              <a:buNone/>
              <a:defRPr sz="1600" b="1"/>
            </a:lvl5pPr>
            <a:lvl6pPr marL="2285773" indent="0">
              <a:buNone/>
              <a:defRPr sz="1600" b="1"/>
            </a:lvl6pPr>
            <a:lvl7pPr marL="2742924" indent="0">
              <a:buNone/>
              <a:defRPr sz="1600" b="1"/>
            </a:lvl7pPr>
            <a:lvl8pPr marL="3200080" indent="0">
              <a:buNone/>
              <a:defRPr sz="1600" b="1"/>
            </a:lvl8pPr>
            <a:lvl9pPr marL="3657234" indent="0">
              <a:buNone/>
              <a:defRPr sz="1600" b="1"/>
            </a:lvl9pPr>
          </a:lstStyle>
          <a:p>
            <a:pPr lvl="0"/>
            <a:r>
              <a:rPr lang="pl-PL" dirty="0" smtClean="0"/>
              <a:t>Wariant Drugi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 hasCustomPrompt="1"/>
          </p:nvPr>
        </p:nvSpPr>
        <p:spPr>
          <a:xfrm>
            <a:off x="4645834" y="2175381"/>
            <a:ext cx="4042477" cy="3952203"/>
          </a:xfrm>
          <a:noFill/>
        </p:spPr>
        <p:txBody>
          <a:bodyPr/>
          <a:lstStyle>
            <a:lvl1pPr>
              <a:defRPr sz="2400" baseline="0">
                <a:solidFill>
                  <a:srgbClr val="808285"/>
                </a:solidFill>
              </a:defRPr>
            </a:lvl1pPr>
            <a:lvl2pPr>
              <a:defRPr sz="2000">
                <a:solidFill>
                  <a:srgbClr val="808285"/>
                </a:solidFill>
              </a:defRPr>
            </a:lvl2pPr>
            <a:lvl3pPr>
              <a:defRPr sz="1800">
                <a:solidFill>
                  <a:srgbClr val="808285"/>
                </a:solidFill>
              </a:defRPr>
            </a:lvl3pPr>
            <a:lvl4pPr>
              <a:defRPr sz="1600">
                <a:solidFill>
                  <a:srgbClr val="808285"/>
                </a:solidFill>
              </a:defRPr>
            </a:lvl4pPr>
            <a:lvl5pPr>
              <a:defRPr sz="1600">
                <a:solidFill>
                  <a:srgbClr val="80828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5A1AE-07B3-4F3D-911E-9C672AD81868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10" name="ARC: Belka. Część kolorowa" descr="C:\Users\Michał\Desktop\Belka. Część kolorowa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233" y="-134601"/>
            <a:ext cx="1554163" cy="1574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ARC: Logo" descr="C:\Users\Michał\Desktop\Logo ARC.wmf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97748" y="358081"/>
            <a:ext cx="587477" cy="8034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RC: Tytuł slajdu"/>
          <p:cNvSpPr>
            <a:spLocks noGrp="1"/>
          </p:cNvSpPr>
          <p:nvPr>
            <p:ph type="title" hasCustomPrompt="1"/>
          </p:nvPr>
        </p:nvSpPr>
        <p:spPr>
          <a:xfrm>
            <a:off x="899999" y="0"/>
            <a:ext cx="7885225" cy="1440000"/>
          </a:xfrm>
          <a:custGeom>
            <a:avLst/>
            <a:gdLst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  <a:gd name="connsiteX0" fmla="*/ 0 w 7885225"/>
              <a:gd name="connsiteY0" fmla="*/ 0 h 1440000"/>
              <a:gd name="connsiteX1" fmla="*/ 7885225 w 7885225"/>
              <a:gd name="connsiteY1" fmla="*/ 0 h 1440000"/>
              <a:gd name="connsiteX2" fmla="*/ 7885225 w 7885225"/>
              <a:gd name="connsiteY2" fmla="*/ 1440000 h 1440000"/>
              <a:gd name="connsiteX3" fmla="*/ 0 w 7885225"/>
              <a:gd name="connsiteY3" fmla="*/ 1440000 h 1440000"/>
              <a:gd name="connsiteX4" fmla="*/ 0 w 7885225"/>
              <a:gd name="connsiteY4" fmla="*/ 0 h 144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885225" h="1440000">
                <a:moveTo>
                  <a:pt x="0" y="0"/>
                </a:moveTo>
                <a:lnTo>
                  <a:pt x="7885225" y="0"/>
                </a:lnTo>
                <a:cubicBezTo>
                  <a:pt x="3971252" y="1308942"/>
                  <a:pt x="7885225" y="960000"/>
                  <a:pt x="7885225" y="1440000"/>
                </a:cubicBezTo>
                <a:lnTo>
                  <a:pt x="0" y="1440000"/>
                </a:ln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</p:spPr>
        <p:txBody>
          <a:bodyPr vert="horz" lIns="360000" tIns="45717" rIns="720000" bIns="45717" rtlCol="0" anchor="ctr">
            <a:normAutofit/>
          </a:bodyPr>
          <a:lstStyle>
            <a:lvl1pPr>
              <a:defRPr b="0">
                <a:latin typeface="+mn-lt"/>
              </a:defRPr>
            </a:lvl1pPr>
          </a:lstStyle>
          <a:p>
            <a:r>
              <a:rPr lang="pl-PL" b="1" dirty="0" smtClean="0"/>
              <a:t>Tytuł</a:t>
            </a:r>
            <a:r>
              <a:rPr lang="pl-PL" dirty="0" smtClean="0"/>
              <a:t> </a:t>
            </a:r>
            <a:r>
              <a:rPr lang="pl-PL" b="0" dirty="0" smtClean="0">
                <a:latin typeface="+mn-lt"/>
              </a:rPr>
              <a:t>slajdu</a:t>
            </a:r>
            <a:endParaRPr lang="pl-PL" b="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90742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1080000" y="1980000"/>
            <a:ext cx="7113600" cy="4230000"/>
          </a:xfrm>
          <a:prstGeom prst="rect">
            <a:avLst/>
          </a:prstGeom>
          <a:noFill/>
        </p:spPr>
        <p:txBody>
          <a:bodyPr vert="horz" lIns="91431" tIns="45717" rIns="91431" bIns="45717" rtlCol="0">
            <a:normAutofit/>
          </a:bodyPr>
          <a:lstStyle/>
          <a:p>
            <a:pPr lvl="0"/>
            <a:r>
              <a:rPr lang="pl-PL" dirty="0" smtClean="0"/>
              <a:t>Pierwszy poziom</a:t>
            </a:r>
          </a:p>
          <a:p>
            <a:pPr lvl="1"/>
            <a:r>
              <a:rPr lang="pl-PL" dirty="0" smtClean="0"/>
              <a:t>Drugi poziom</a:t>
            </a:r>
          </a:p>
          <a:p>
            <a:pPr lvl="2"/>
            <a:r>
              <a:rPr lang="pl-PL" dirty="0" smtClean="0"/>
              <a:t>Trzeci poziom</a:t>
            </a:r>
          </a:p>
          <a:p>
            <a:pPr lvl="3"/>
            <a:r>
              <a:rPr lang="pl-PL" dirty="0" smtClean="0"/>
              <a:t>Czwarty poziom</a:t>
            </a:r>
          </a:p>
          <a:p>
            <a:pPr lvl="4"/>
            <a:r>
              <a:rPr lang="pl-PL" dirty="0" smtClean="0"/>
              <a:t>Piąty poziom</a:t>
            </a:r>
            <a:endParaRPr lang="pl-PL" dirty="0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79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l">
              <a:defRPr sz="1200">
                <a:solidFill>
                  <a:srgbClr val="808285"/>
                </a:solidFill>
              </a:defRPr>
            </a:lvl1pPr>
          </a:lstStyle>
          <a:p>
            <a:fld id="{78682ED9-3191-4374-A414-4179BC9DFF8C}" type="datetime1">
              <a:rPr lang="pl-PL" smtClean="0"/>
              <a:pPr/>
              <a:t>2016-01-28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745" y="6357822"/>
            <a:ext cx="2896103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 dirty="0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4340" y="6357822"/>
            <a:ext cx="2133971" cy="365210"/>
          </a:xfrm>
          <a:prstGeom prst="rect">
            <a:avLst/>
          </a:prstGeom>
        </p:spPr>
        <p:txBody>
          <a:bodyPr vert="horz" lIns="91431" tIns="45717" rIns="91431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34E41A-66FF-4AB2-8B89-6C45467D7F6F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63256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889" r:id="rId2"/>
    <p:sldLayoutId id="2147483891" r:id="rId3"/>
    <p:sldLayoutId id="2147483902" r:id="rId4"/>
    <p:sldLayoutId id="2147483890" r:id="rId5"/>
    <p:sldLayoutId id="2147483905" r:id="rId6"/>
    <p:sldLayoutId id="2147483903" r:id="rId7"/>
    <p:sldLayoutId id="2147483892" r:id="rId8"/>
    <p:sldLayoutId id="2147483893" r:id="rId9"/>
    <p:sldLayoutId id="2147483894" r:id="rId10"/>
    <p:sldLayoutId id="2147483895" r:id="rId11"/>
    <p:sldLayoutId id="2147483896" r:id="rId12"/>
    <p:sldLayoutId id="2147483897" r:id="rId13"/>
  </p:sldLayoutIdLst>
  <p:timing>
    <p:tnLst>
      <p:par>
        <p:cTn id="1" dur="indefinite" restart="never" nodeType="tmRoot"/>
      </p:par>
    </p:tnLst>
  </p:timing>
  <p:hf hdr="0" ftr="0" dt="0"/>
  <p:txStyles>
    <p:titleStyle>
      <a:lvl1pPr marL="0" indent="0" algn="l" defTabSz="914307" rtl="0" eaLnBrk="1" latinLnBrk="0" hangingPunct="1">
        <a:spcBef>
          <a:spcPct val="0"/>
        </a:spcBef>
        <a:buNone/>
        <a:tabLst>
          <a:tab pos="2066925" algn="l"/>
        </a:tabLst>
        <a:defRPr sz="3800" b="1" kern="1200" baseline="0">
          <a:solidFill>
            <a:srgbClr val="808285"/>
          </a:solidFill>
          <a:latin typeface="+mj-lt"/>
          <a:ea typeface="+mj-ea"/>
          <a:cs typeface="+mj-cs"/>
        </a:defRPr>
      </a:lvl1pPr>
    </p:titleStyle>
    <p:bodyStyle>
      <a:lvl1pPr marL="342864" indent="-342864" algn="l" defTabSz="914307" rtl="0" eaLnBrk="1" latinLnBrk="0" hangingPunct="1">
        <a:spcBef>
          <a:spcPct val="20000"/>
        </a:spcBef>
        <a:buFont typeface="Arial" pitchFamily="34" charset="0"/>
        <a:buChar char="•"/>
        <a:defRPr sz="3200" kern="1200" baseline="0">
          <a:solidFill>
            <a:srgbClr val="808285"/>
          </a:solidFill>
          <a:latin typeface="+mn-lt"/>
          <a:ea typeface="+mn-ea"/>
          <a:cs typeface="+mn-cs"/>
        </a:defRPr>
      </a:lvl1pPr>
      <a:lvl2pPr marL="742874" indent="-285723" algn="l" defTabSz="914307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808285"/>
          </a:solidFill>
          <a:latin typeface="+mn-lt"/>
          <a:ea typeface="+mn-ea"/>
          <a:cs typeface="+mn-cs"/>
        </a:defRPr>
      </a:lvl2pPr>
      <a:lvl3pPr marL="1142884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808285"/>
          </a:solidFill>
          <a:latin typeface="+mn-lt"/>
          <a:ea typeface="+mn-ea"/>
          <a:cs typeface="+mn-cs"/>
        </a:defRPr>
      </a:lvl3pPr>
      <a:lvl4pPr marL="1600040" indent="-228577" algn="l" defTabSz="914307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808285"/>
          </a:solidFill>
          <a:latin typeface="+mn-lt"/>
          <a:ea typeface="+mn-ea"/>
          <a:cs typeface="+mn-cs"/>
        </a:defRPr>
      </a:lvl4pPr>
      <a:lvl5pPr marL="2057195" indent="-228577" algn="l" defTabSz="914307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808285"/>
          </a:solidFill>
          <a:latin typeface="+mn-lt"/>
          <a:ea typeface="+mn-ea"/>
          <a:cs typeface="+mn-cs"/>
        </a:defRPr>
      </a:lvl5pPr>
      <a:lvl6pPr marL="251434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0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57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13" indent="-228577" algn="l" defTabSz="914307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6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0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6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17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73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2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80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34" algn="l" defTabSz="91430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19.xml"/><Relationship Id="rId4" Type="http://schemas.openxmlformats.org/officeDocument/2006/relationships/chart" Target="../charts/chart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3.xml"/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6.xml"/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2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9.xml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1.xml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3.xml"/><Relationship Id="rId4" Type="http://schemas.openxmlformats.org/officeDocument/2006/relationships/chart" Target="../charts/chart3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5.xml"/><Relationship Id="rId2" Type="http://schemas.openxmlformats.org/officeDocument/2006/relationships/chart" Target="../charts/chart34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37.xml"/><Relationship Id="rId4" Type="http://schemas.openxmlformats.org/officeDocument/2006/relationships/chart" Target="../charts/chart3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9.xml"/><Relationship Id="rId2" Type="http://schemas.openxmlformats.org/officeDocument/2006/relationships/chart" Target="../charts/chart38.xml"/><Relationship Id="rId1" Type="http://schemas.openxmlformats.org/officeDocument/2006/relationships/slideLayout" Target="../slideLayouts/slideLayout6.xml"/><Relationship Id="rId5" Type="http://schemas.openxmlformats.org/officeDocument/2006/relationships/chart" Target="../charts/chart41.xml"/><Relationship Id="rId4" Type="http://schemas.openxmlformats.org/officeDocument/2006/relationships/chart" Target="../charts/chart40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3.xml"/><Relationship Id="rId2" Type="http://schemas.openxmlformats.org/officeDocument/2006/relationships/chart" Target="../charts/chart42.xml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5.xml"/><Relationship Id="rId2" Type="http://schemas.openxmlformats.org/officeDocument/2006/relationships/chart" Target="../charts/chart44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6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mailto:office@arc.com.pl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TAJEMNICZY KLIENT</a:t>
            </a:r>
            <a:br>
              <a:rPr lang="pl-PL" dirty="0"/>
            </a:br>
            <a:r>
              <a:rPr lang="pl-PL" dirty="0"/>
              <a:t>URZĄD </a:t>
            </a:r>
            <a:r>
              <a:rPr lang="pl-PL" dirty="0" smtClean="0"/>
              <a:t>DZIELNICY </a:t>
            </a:r>
            <a:r>
              <a:rPr lang="pl-PL" smtClean="0"/>
              <a:t>ursynów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2484562" y="5229994"/>
            <a:ext cx="5759326" cy="612000"/>
          </a:xfrm>
        </p:spPr>
        <p:txBody>
          <a:bodyPr>
            <a:noAutofit/>
          </a:bodyPr>
          <a:lstStyle/>
          <a:p>
            <a:r>
              <a:rPr lang="pl-PL" sz="1800" b="1" dirty="0" smtClean="0">
                <a:solidFill>
                  <a:srgbClr val="808285"/>
                </a:solidFill>
              </a:rPr>
              <a:t>RAPORT DLA</a:t>
            </a:r>
            <a:br>
              <a:rPr lang="pl-PL" sz="1800" b="1" dirty="0" smtClean="0">
                <a:solidFill>
                  <a:srgbClr val="808285"/>
                </a:solidFill>
              </a:rPr>
            </a:br>
            <a:r>
              <a:rPr lang="pl-PL" sz="1800" b="1" dirty="0" smtClean="0">
                <a:solidFill>
                  <a:srgbClr val="808285"/>
                </a:solidFill>
              </a:rPr>
              <a:t>URZĘDU M.ST. WARSZAWY</a:t>
            </a:r>
            <a:endParaRPr lang="pl-PL" sz="1800" b="1" dirty="0">
              <a:solidFill>
                <a:srgbClr val="808285"/>
              </a:solidFill>
            </a:endParaRPr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>
          <a:xfrm>
            <a:off x="6109917" y="6357822"/>
            <a:ext cx="2133971" cy="365210"/>
          </a:xfrm>
        </p:spPr>
        <p:txBody>
          <a:bodyPr/>
          <a:lstStyle/>
          <a:p>
            <a:r>
              <a:rPr lang="pl-PL" b="1" dirty="0">
                <a:solidFill>
                  <a:srgbClr val="808285"/>
                </a:solidFill>
              </a:rPr>
              <a:t>Warszawa, Grudzień 2015</a:t>
            </a:r>
          </a:p>
        </p:txBody>
      </p:sp>
    </p:spTree>
    <p:extLst>
      <p:ext uri="{BB962C8B-B14F-4D97-AF65-F5344CB8AC3E}">
        <p14:creationId xmlns:p14="http://schemas.microsoft.com/office/powerpoint/2010/main" val="482403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Ursynów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(4)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formularze / wnioski</a:t>
            </a:r>
            <a:r>
              <a:rPr lang="pl-PL" sz="1200" b="1" dirty="0"/>
              <a:t>?</a:t>
            </a:r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0597746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35849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(5)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 </a:t>
            </a:r>
            <a:r>
              <a:rPr lang="pl-PL" sz="1200" b="1" dirty="0"/>
              <a:t>na terenie urzędu są w miejscu, w którym łatwo je zauważyć</a:t>
            </a:r>
            <a:r>
              <a:rPr lang="pl-PL" sz="1200" b="1" dirty="0" smtClean="0"/>
              <a:t>?</a:t>
            </a:r>
            <a:endParaRPr lang="pl-PL" sz="1200" b="1" dirty="0"/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8003970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31681990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formularze / wnioski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864052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(6)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wzory wypełnionych </a:t>
            </a:r>
            <a:r>
              <a:rPr lang="pl-PL" sz="1200" b="1" u="sng" dirty="0"/>
              <a:t>formularzy / wniosków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1001585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83398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Ursynów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(7)</a:t>
            </a:r>
            <a:endParaRPr lang="pl-PL" sz="28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4526109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7" name="pole tekstowe 6"/>
          <p:cNvSpPr txBox="1">
            <a:spLocks noChangeArrowheads="1"/>
          </p:cNvSpPr>
          <p:nvPr/>
        </p:nvSpPr>
        <p:spPr bwMode="auto">
          <a:xfrm>
            <a:off x="7732325" y="1701602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</a:t>
            </a:r>
            <a:r>
              <a:rPr lang="pt-BR" sz="1100" dirty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0" name="pole tekstowe 6"/>
          <p:cNvSpPr txBox="1">
            <a:spLocks noChangeArrowheads="1"/>
          </p:cNvSpPr>
          <p:nvPr/>
        </p:nvSpPr>
        <p:spPr bwMode="auto">
          <a:xfrm>
            <a:off x="7732325" y="2637706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1" name="pole tekstowe 6"/>
          <p:cNvSpPr txBox="1">
            <a:spLocks noChangeArrowheads="1"/>
          </p:cNvSpPr>
          <p:nvPr/>
        </p:nvSpPr>
        <p:spPr bwMode="auto">
          <a:xfrm>
            <a:off x="7732325" y="3592149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2" name="pole tekstowe 6"/>
          <p:cNvSpPr txBox="1">
            <a:spLocks noChangeArrowheads="1"/>
          </p:cNvSpPr>
          <p:nvPr/>
        </p:nvSpPr>
        <p:spPr bwMode="auto">
          <a:xfrm>
            <a:off x="7732325" y="4528253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3" name="pole tekstowe 6"/>
          <p:cNvSpPr txBox="1">
            <a:spLocks noChangeArrowheads="1"/>
          </p:cNvSpPr>
          <p:nvPr/>
        </p:nvSpPr>
        <p:spPr bwMode="auto">
          <a:xfrm>
            <a:off x="7732325" y="546435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34" name="Łącznik prosty 15"/>
          <p:cNvCxnSpPr/>
          <p:nvPr/>
        </p:nvCxnSpPr>
        <p:spPr>
          <a:xfrm flipH="1">
            <a:off x="396330" y="249369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5" name="Łącznik prosty 18"/>
          <p:cNvCxnSpPr/>
          <p:nvPr/>
        </p:nvCxnSpPr>
        <p:spPr>
          <a:xfrm flipH="1">
            <a:off x="396330" y="3453797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6" name="Łącznik prosty 19"/>
          <p:cNvCxnSpPr/>
          <p:nvPr/>
        </p:nvCxnSpPr>
        <p:spPr>
          <a:xfrm flipH="1">
            <a:off x="396330" y="436589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37" name="Łącznik prosty 20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38" name="Tabela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5376950"/>
              </p:ext>
            </p:extLst>
          </p:nvPr>
        </p:nvGraphicFramePr>
        <p:xfrm>
          <a:off x="108298" y="1666058"/>
          <a:ext cx="2808000" cy="460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odległość blatów  stolików od wzorów wypełnionych formularzy/  wniosków na tablicach w skoroszytach jest odpowiednia?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blatów  stolików do pisania formularzy  wniosków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liczba miejsc siedzących dla oczekujących jest wystarczająca?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działa system numerkowy?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216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któryś z pracowników podszedł i zaoferował pomoc?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668744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ytuł 1"/>
          <p:cNvSpPr txBox="1">
            <a:spLocks/>
          </p:cNvSpPr>
          <p:nvPr/>
        </p:nvSpPr>
        <p:spPr>
          <a:xfrm>
            <a:off x="1692474" y="1413570"/>
            <a:ext cx="684525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wygląd Zewnętrzny urzędnika i jego stanowisko </a:t>
            </a:r>
            <a:r>
              <a:rPr lang="pl-PL" dirty="0" smtClean="0"/>
              <a:t>pracy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Wygląd zewnętrzny urzędnika i jego stanowisko pracy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79002875"/>
              </p:ext>
            </p:extLst>
          </p:nvPr>
        </p:nvGraphicFramePr>
        <p:xfrm>
          <a:off x="2916611" y="1341562"/>
          <a:ext cx="4793756" cy="439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1479707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2308897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3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5" name="pole tekstowe 6"/>
          <p:cNvSpPr txBox="1">
            <a:spLocks noChangeArrowheads="1"/>
          </p:cNvSpPr>
          <p:nvPr/>
        </p:nvSpPr>
        <p:spPr bwMode="auto">
          <a:xfrm>
            <a:off x="7732325" y="5680381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 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16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cxnSp>
        <p:nvCxnSpPr>
          <p:cNvPr id="26" name="Łącznik prosty 15"/>
          <p:cNvCxnSpPr/>
          <p:nvPr/>
        </p:nvCxnSpPr>
        <p:spPr>
          <a:xfrm flipH="1">
            <a:off x="396330" y="222712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06975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2593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09526"/>
              </p:ext>
            </p:extLst>
          </p:nvPr>
        </p:nvGraphicFramePr>
        <p:xfrm>
          <a:off x="108298" y="1393295"/>
          <a:ext cx="2808000" cy="507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jest ubrany „na służbowo”?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jest porządek?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są naczynia?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na biurku urzędnika znajdują się tylko przedmioty związane z pracą?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ma identyfikator z imieniem  i nazwiskiem?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6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Gdzie umieszczony był identyfikator?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86184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AutoShape 8"/>
          <p:cNvSpPr>
            <a:spLocks noChangeArrowheads="1"/>
          </p:cNvSpPr>
          <p:nvPr/>
        </p:nvSpPr>
        <p:spPr bwMode="auto">
          <a:xfrm>
            <a:off x="1872578" y="5374010"/>
            <a:ext cx="756000" cy="432000"/>
          </a:xfrm>
          <a:prstGeom prst="downArrow">
            <a:avLst>
              <a:gd name="adj1" fmla="val 50000"/>
              <a:gd name="adj2" fmla="val 25000"/>
            </a:avLst>
          </a:prstGeom>
          <a:solidFill>
            <a:schemeClr val="tx2"/>
          </a:solidFill>
          <a:ln w="9525">
            <a:noFill/>
            <a:miter lim="800000"/>
            <a:headEnd/>
            <a:tailEnd/>
          </a:ln>
        </p:spPr>
        <p:txBody>
          <a:bodyPr lIns="90009" tIns="46805" rIns="414041" bIns="46805" anchor="ctr">
            <a:spAutoFit/>
          </a:bodyPr>
          <a:lstStyle/>
          <a:p>
            <a:pPr algn="ctr">
              <a:lnSpc>
                <a:spcPct val="90000"/>
              </a:lnSpc>
            </a:pPr>
            <a:endParaRPr lang="pl-PL" sz="1000">
              <a:solidFill>
                <a:srgbClr val="5090CD"/>
              </a:solidFill>
              <a:latin typeface="Verdana" pitchFamily="34" charset="0"/>
            </a:endParaRPr>
          </a:p>
        </p:txBody>
      </p:sp>
      <p:graphicFrame>
        <p:nvGraphicFramePr>
          <p:cNvPr id="2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44863030"/>
              </p:ext>
            </p:extLst>
          </p:nvPr>
        </p:nvGraphicFramePr>
        <p:xfrm>
          <a:off x="2915167" y="5658644"/>
          <a:ext cx="4795200" cy="1296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9" name="pole tekstowe 28"/>
          <p:cNvSpPr txBox="1"/>
          <p:nvPr/>
        </p:nvSpPr>
        <p:spPr>
          <a:xfrm>
            <a:off x="-35718" y="648606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698905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/>
              <a:t>Zachowanie urzędnika wobec interesanta</a:t>
            </a:r>
          </a:p>
        </p:txBody>
      </p:sp>
    </p:spTree>
    <p:extLst>
      <p:ext uri="{BB962C8B-B14F-4D97-AF65-F5344CB8AC3E}">
        <p14:creationId xmlns:p14="http://schemas.microsoft.com/office/powerpoint/2010/main" val="1477660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upa 16"/>
          <p:cNvGrpSpPr/>
          <p:nvPr/>
        </p:nvGrpSpPr>
        <p:grpSpPr>
          <a:xfrm>
            <a:off x="4140746" y="2061642"/>
            <a:ext cx="4525280" cy="1054218"/>
            <a:chOff x="757332" y="5363944"/>
            <a:chExt cx="7610400" cy="1054218"/>
          </a:xfrm>
        </p:grpSpPr>
        <p:graphicFrame>
          <p:nvGraphicFramePr>
            <p:cNvPr id="20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11712285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br>
              <a:rPr lang="pl-PL" sz="3600" dirty="0" smtClean="0"/>
            </a:br>
            <a:r>
              <a:rPr lang="pl-PL" sz="3100" dirty="0">
                <a:solidFill>
                  <a:schemeClr val="tx2"/>
                </a:solidFill>
              </a:rPr>
              <a:t>Zachowanie urzędnika wobec </a:t>
            </a:r>
            <a:r>
              <a:rPr lang="pl-PL" sz="3100" dirty="0" smtClean="0">
                <a:solidFill>
                  <a:schemeClr val="tx2"/>
                </a:solidFill>
              </a:rPr>
              <a:t>interesanta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4572794" y="1631325"/>
            <a:ext cx="3332741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przywitał Cię? </a:t>
            </a:r>
          </a:p>
        </p:txBody>
      </p:sp>
      <p:sp>
        <p:nvSpPr>
          <p:cNvPr id="15" name="Rectangle 4"/>
          <p:cNvSpPr>
            <a:spLocks noChangeArrowheads="1"/>
          </p:cNvSpPr>
          <p:nvPr/>
        </p:nvSpPr>
        <p:spPr bwMode="auto">
          <a:xfrm>
            <a:off x="500858" y="1631325"/>
            <a:ext cx="4750413" cy="2770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podjął się obsługi sprawy? </a:t>
            </a:r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247151"/>
              </p:ext>
            </p:extLst>
          </p:nvPr>
        </p:nvGraphicFramePr>
        <p:xfrm>
          <a:off x="4356770" y="2440202"/>
          <a:ext cx="1800000" cy="415794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08468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 w uprzejmy sposób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9429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przywitał mnie uprzejmie, ale użył innych słów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99429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Tak, powiedział „dzień dobry” lub „w czym mogę pomóc”, ale nie było to uprzejme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  <a:tr h="1084681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Nie przywitał mnie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w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ogóle</a:t>
                      </a:r>
                    </a:p>
                  </a:txBody>
                  <a:tcPr marL="6400" marR="6400" marT="6400" marB="0" anchor="ctr">
                    <a:noFill/>
                  </a:tcPr>
                </a:tc>
              </a:tr>
            </a:tbl>
          </a:graphicData>
        </a:graphic>
      </p:graphicFrame>
      <p:sp>
        <p:nvSpPr>
          <p:cNvPr id="24" name="Text Box 4"/>
          <p:cNvSpPr txBox="1">
            <a:spLocks noChangeArrowheads="1"/>
          </p:cNvSpPr>
          <p:nvPr/>
        </p:nvSpPr>
        <p:spPr bwMode="auto">
          <a:xfrm>
            <a:off x="500858" y="3933850"/>
            <a:ext cx="3561381" cy="457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rozpoczął obsługę sprawy od razu? </a:t>
            </a:r>
          </a:p>
        </p:txBody>
      </p:sp>
      <p:graphicFrame>
        <p:nvGraphicFramePr>
          <p:cNvPr id="2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24026400"/>
              </p:ext>
            </p:extLst>
          </p:nvPr>
        </p:nvGraphicFramePr>
        <p:xfrm>
          <a:off x="324322" y="2022944"/>
          <a:ext cx="3985317" cy="1880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0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67654"/>
              </p:ext>
            </p:extLst>
          </p:nvPr>
        </p:nvGraphicFramePr>
        <p:xfrm>
          <a:off x="324322" y="4331704"/>
          <a:ext cx="3985317" cy="2194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808596"/>
              </p:ext>
            </p:extLst>
          </p:nvPr>
        </p:nvGraphicFramePr>
        <p:xfrm>
          <a:off x="5508898" y="2494735"/>
          <a:ext cx="3456384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-35718" y="648606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988618" y="6475247"/>
            <a:ext cx="27725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**W 2015 roku kafeteria zmieniona na tak/nie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46799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Zachowanie urzędnika wobec interesanta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7345303"/>
              </p:ext>
            </p:extLst>
          </p:nvPr>
        </p:nvGraphicFramePr>
        <p:xfrm>
          <a:off x="2916611" y="1506405"/>
          <a:ext cx="4793756" cy="496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6" name="Łącznik prosty 15"/>
          <p:cNvCxnSpPr/>
          <p:nvPr/>
        </p:nvCxnSpPr>
        <p:spPr>
          <a:xfrm flipH="1">
            <a:off x="396330" y="2391963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7" name="Łącznik prosty 18"/>
          <p:cNvCxnSpPr/>
          <p:nvPr/>
        </p:nvCxnSpPr>
        <p:spPr>
          <a:xfrm flipH="1">
            <a:off x="396330" y="31423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8" name="Łącznik prosty 19"/>
          <p:cNvCxnSpPr/>
          <p:nvPr/>
        </p:nvCxnSpPr>
        <p:spPr>
          <a:xfrm flipH="1">
            <a:off x="396330" y="4736925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9" name="Łącznik prosty 20"/>
          <p:cNvCxnSpPr/>
          <p:nvPr/>
        </p:nvCxnSpPr>
        <p:spPr>
          <a:xfrm flipH="1">
            <a:off x="396330" y="551857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2046481"/>
              </p:ext>
            </p:extLst>
          </p:nvPr>
        </p:nvGraphicFramePr>
        <p:xfrm>
          <a:off x="108298" y="1558138"/>
          <a:ext cx="2808000" cy="496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podczas rozmowy starał się utrzymywać kontakt wzrokowy z Tobą?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mówił wyraźnie?</a:t>
                      </a:r>
                      <a:endParaRPr lang="pl-PL" sz="1200" b="1" kern="1200" dirty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zajmował się prywatnymi sprawami?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z Tobą urzędnik jadł posiłek/przekąskę/pił herbatę, kawę lub inny napój? 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okazywał zniecierpliwienie?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uprzejmie Cię pożegnał?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cxnSp>
        <p:nvCxnSpPr>
          <p:cNvPr id="30" name="Łącznik prosty 19"/>
          <p:cNvCxnSpPr/>
          <p:nvPr/>
        </p:nvCxnSpPr>
        <p:spPr>
          <a:xfrm flipH="1">
            <a:off x="396330" y="3955271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7" name="pole tekstowe 16"/>
          <p:cNvSpPr txBox="1"/>
          <p:nvPr/>
        </p:nvSpPr>
        <p:spPr>
          <a:xfrm>
            <a:off x="-35718" y="6486068"/>
            <a:ext cx="2664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35" name="pole tekstowe 6"/>
          <p:cNvSpPr txBox="1">
            <a:spLocks noChangeArrowheads="1"/>
          </p:cNvSpPr>
          <p:nvPr/>
        </p:nvSpPr>
        <p:spPr bwMode="auto">
          <a:xfrm>
            <a:off x="7732325" y="1629594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6" name="pole tekstowe 6"/>
          <p:cNvSpPr txBox="1">
            <a:spLocks noChangeArrowheads="1"/>
          </p:cNvSpPr>
          <p:nvPr/>
        </p:nvSpPr>
        <p:spPr bwMode="auto">
          <a:xfrm>
            <a:off x="7732325" y="2458784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7" name="pole tekstowe 6"/>
          <p:cNvSpPr txBox="1">
            <a:spLocks noChangeArrowheads="1"/>
          </p:cNvSpPr>
          <p:nvPr/>
        </p:nvSpPr>
        <p:spPr bwMode="auto">
          <a:xfrm>
            <a:off x="7732325" y="3141762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8" name="pole tekstowe 6"/>
          <p:cNvSpPr txBox="1">
            <a:spLocks noChangeArrowheads="1"/>
          </p:cNvSpPr>
          <p:nvPr/>
        </p:nvSpPr>
        <p:spPr bwMode="auto">
          <a:xfrm>
            <a:off x="7732325" y="3952189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9" name="pole tekstowe 6"/>
          <p:cNvSpPr txBox="1">
            <a:spLocks noChangeArrowheads="1"/>
          </p:cNvSpPr>
          <p:nvPr/>
        </p:nvSpPr>
        <p:spPr bwMode="auto">
          <a:xfrm>
            <a:off x="7732325" y="4816285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41" name="pole tekstowe 6"/>
          <p:cNvSpPr txBox="1">
            <a:spLocks noChangeArrowheads="1"/>
          </p:cNvSpPr>
          <p:nvPr/>
        </p:nvSpPr>
        <p:spPr bwMode="auto">
          <a:xfrm>
            <a:off x="7741146" y="5518026"/>
            <a:ext cx="1200358" cy="701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1*)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0537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3132634" y="1413570"/>
            <a:ext cx="5405090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obsługa </a:t>
            </a:r>
            <a:r>
              <a:rPr lang="pl-PL" dirty="0"/>
              <a:t>przedstawionej </a:t>
            </a:r>
            <a:r>
              <a:rPr lang="pl-PL" dirty="0" smtClean="0"/>
              <a:t>sprawy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1482123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Spis treści</a:t>
            </a:r>
            <a:endParaRPr lang="pl-PL" sz="3200" dirty="0"/>
          </a:p>
        </p:txBody>
      </p:sp>
      <p:sp>
        <p:nvSpPr>
          <p:cNvPr id="5" name="Prostokąt zaokrąglony 4"/>
          <p:cNvSpPr/>
          <p:nvPr/>
        </p:nvSpPr>
        <p:spPr>
          <a:xfrm>
            <a:off x="972394" y="198963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Metodologia badania						 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8" name="Prostokąt zaokrąglony 17"/>
          <p:cNvSpPr/>
          <p:nvPr/>
        </p:nvSpPr>
        <p:spPr>
          <a:xfrm>
            <a:off x="972394" y="242168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Wyniki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b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adania						  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9" name="Prostokąt zaokrąglony 18"/>
          <p:cNvSpPr/>
          <p:nvPr/>
        </p:nvSpPr>
        <p:spPr>
          <a:xfrm>
            <a:off x="972394" y="2853730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 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Otoczenie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wygląd urzędu		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		 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      6 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Prostokąt zaokrąglony 7"/>
          <p:cNvSpPr/>
          <p:nvPr/>
        </p:nvSpPr>
        <p:spPr>
          <a:xfrm>
            <a:off x="972394" y="3285778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pracy		 14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9" name="Prostokąt zaokrąglony 8"/>
          <p:cNvSpPr/>
          <p:nvPr/>
        </p:nvSpPr>
        <p:spPr>
          <a:xfrm>
            <a:off x="972394" y="3717826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Zachowanie się urzędnika wobec interesanta –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ogólnie		 16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5" name="Prostokąt zaokrąglony 14"/>
          <p:cNvSpPr/>
          <p:nvPr/>
        </p:nvSpPr>
        <p:spPr>
          <a:xfrm>
            <a:off x="972394" y="4149874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obsługa przedstawionej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	 19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6" name="Prostokąt zaokrąglony 15"/>
          <p:cNvSpPr/>
          <p:nvPr/>
        </p:nvSpPr>
        <p:spPr>
          <a:xfrm>
            <a:off x="972394" y="4581922"/>
            <a:ext cx="7200800" cy="3600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952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3538" algn="ctr"/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Urzędnik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– sposób załatwienia </a:t>
            </a:r>
            <a:r>
              <a:rPr lang="pl-PL" sz="1400" dirty="0">
                <a:solidFill>
                  <a:schemeClr val="tx1">
                    <a:lumMod val="50000"/>
                  </a:schemeClr>
                </a:solidFill>
              </a:rPr>
              <a:t>przedstawionej sprawy </a:t>
            </a:r>
            <a:r>
              <a:rPr lang="pl-PL" sz="1400" dirty="0" smtClean="0">
                <a:solidFill>
                  <a:schemeClr val="tx1">
                    <a:lumMod val="50000"/>
                  </a:schemeClr>
                </a:solidFill>
              </a:rPr>
              <a:t>		 23</a:t>
            </a:r>
            <a:endParaRPr lang="pl-PL" sz="1400" dirty="0">
              <a:solidFill>
                <a:schemeClr val="tx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156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20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Obsługa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767067"/>
              </p:ext>
            </p:extLst>
          </p:nvPr>
        </p:nvGraphicFramePr>
        <p:xfrm>
          <a:off x="2904974" y="2128055"/>
          <a:ext cx="4793756" cy="47315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9" name="pole tekstowe 6"/>
          <p:cNvSpPr txBox="1">
            <a:spLocks noChangeArrowheads="1"/>
          </p:cNvSpPr>
          <p:nvPr/>
        </p:nvSpPr>
        <p:spPr bwMode="auto">
          <a:xfrm>
            <a:off x="7732325" y="233834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1" name="pole tekstowe 6"/>
          <p:cNvSpPr txBox="1">
            <a:spLocks noChangeArrowheads="1"/>
          </p:cNvSpPr>
          <p:nvPr/>
        </p:nvSpPr>
        <p:spPr bwMode="auto">
          <a:xfrm>
            <a:off x="7732325" y="3918856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2" name="pole tekstowe 6"/>
          <p:cNvSpPr txBox="1">
            <a:spLocks noChangeArrowheads="1"/>
          </p:cNvSpPr>
          <p:nvPr/>
        </p:nvSpPr>
        <p:spPr bwMode="auto">
          <a:xfrm>
            <a:off x="7732325" y="543102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0788220"/>
              </p:ext>
            </p:extLst>
          </p:nvPr>
        </p:nvGraphicFramePr>
        <p:xfrm>
          <a:off x="108298" y="2420754"/>
          <a:ext cx="2808000" cy="4464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1044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dopytywał o szczegóły przedstawionej przez Ciebie sprawy?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088000">
                <a:tc>
                  <a:txBody>
                    <a:bodyPr/>
                    <a:lstStyle/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używał zrozumiałej terminologii?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332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opuszczał stanowisko pracy w trakcie rozmowy z Tobą?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pole tekstowe 8"/>
          <p:cNvSpPr txBox="1"/>
          <p:nvPr/>
        </p:nvSpPr>
        <p:spPr>
          <a:xfrm>
            <a:off x="-35718" y="648606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2873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upa 13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291762621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7" name="Prostokąt 16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21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71816610"/>
              </p:ext>
            </p:extLst>
          </p:nvPr>
        </p:nvGraphicFramePr>
        <p:xfrm>
          <a:off x="972874" y="2674146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631325"/>
            <a:ext cx="3332741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zaproponował wyjaśnienie formularza/ wniosku / lub wyjaśnił, jak go wypełnić?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631325"/>
            <a:ext cx="4750413" cy="6463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wydał Ci druk formularza / wniosku lub poinformował, gdzie możesz znaleźć taki formularz / wniosek?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5753042"/>
              </p:ext>
            </p:extLst>
          </p:nvPr>
        </p:nvGraphicFramePr>
        <p:xfrm>
          <a:off x="108298" y="2601541"/>
          <a:ext cx="1800000" cy="395762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Wydał druk </a:t>
                      </a:r>
                    </a:p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formularza / 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gdzie znaleźć formularz / wniosek na terenie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są one dostępne na stronie internetowej urzędu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poinformował o formularzu/wniosku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481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dotyczy**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3208078"/>
              </p:ext>
            </p:extLst>
          </p:nvPr>
        </p:nvGraphicFramePr>
        <p:xfrm>
          <a:off x="5662008" y="2280178"/>
          <a:ext cx="2946912" cy="43666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8" name="pole tekstowe 17"/>
          <p:cNvSpPr txBox="1"/>
          <p:nvPr/>
        </p:nvSpPr>
        <p:spPr>
          <a:xfrm>
            <a:off x="-35718" y="648606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2699608" y="6466370"/>
            <a:ext cx="26285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kafeterii z 2015 i 2014 roku nie było takiej odpowiedzi.</a:t>
            </a:r>
            <a:endParaRPr lang="en-GB" sz="1000" dirty="0"/>
          </a:p>
        </p:txBody>
      </p:sp>
      <p:sp>
        <p:nvSpPr>
          <p:cNvPr id="19" name="pole tekstowe 18"/>
          <p:cNvSpPr txBox="1"/>
          <p:nvPr/>
        </p:nvSpPr>
        <p:spPr>
          <a:xfrm>
            <a:off x="5662007" y="6466370"/>
            <a:ext cx="296360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4899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159552"/>
            <a:ext cx="7610400" cy="1054218"/>
            <a:chOff x="757332" y="5363944"/>
            <a:chExt cx="7610400" cy="1054218"/>
          </a:xfrm>
        </p:grpSpPr>
        <p:graphicFrame>
          <p:nvGraphicFramePr>
            <p:cNvPr id="18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99509997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1" name="Prostokąt 20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22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</a:t>
            </a:r>
            <a:r>
              <a:rPr lang="pl-PL" sz="3100" dirty="0" smtClean="0">
                <a:solidFill>
                  <a:schemeClr val="tx2"/>
                </a:solidFill>
              </a:rPr>
              <a:t>Obsługa przedstawionej 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71244150"/>
              </p:ext>
            </p:extLst>
          </p:nvPr>
        </p:nvGraphicFramePr>
        <p:xfrm>
          <a:off x="782908" y="2493690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4397999"/>
              </p:ext>
            </p:extLst>
          </p:nvPr>
        </p:nvGraphicFramePr>
        <p:xfrm>
          <a:off x="5356778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599967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podczas wyjaśniania przedstawionej sprawy wydał kartę informacyjną?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599967"/>
            <a:ext cx="3958325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podczas wyjaśniania przedstawionej przez Ciebie sprawy...?</a:t>
            </a:r>
          </a:p>
        </p:txBody>
      </p:sp>
      <p:graphicFrame>
        <p:nvGraphicFramePr>
          <p:cNvPr id="27" name="Tabela 2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92776970"/>
              </p:ext>
            </p:extLst>
          </p:nvPr>
        </p:nvGraphicFramePr>
        <p:xfrm>
          <a:off x="36290" y="2422130"/>
          <a:ext cx="1800000" cy="39599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1068258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Wyjaśniał sprawę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„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z głowy”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923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papierowymi kartami informacyjnymi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79237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Posługiwał się komputerem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3326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Korzystał z pomocy innych urzędników</a:t>
                      </a:r>
                    </a:p>
                  </a:txBody>
                  <a:tcPr marL="9319" marR="9319" marT="931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9" name="Tabela 2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8910424"/>
              </p:ext>
            </p:extLst>
          </p:nvPr>
        </p:nvGraphicFramePr>
        <p:xfrm>
          <a:off x="4392874" y="2493690"/>
          <a:ext cx="1800000" cy="40026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Dał Ci kartę informacyjną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 gdzie możesz znaleźć kartę informacyjną na terenie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Powiedział, że taka karta informacyjna jest dostępna na stronie internetowej Urzędu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 Nie wspomniał o karcie informacyjnej</a:t>
                      </a: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95304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 duplikatu Karty Warszawiaka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8199" marR="8199" marT="8199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-35718" y="648606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87573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Tytuł 1"/>
          <p:cNvSpPr txBox="1">
            <a:spLocks/>
          </p:cNvSpPr>
          <p:nvPr/>
        </p:nvSpPr>
        <p:spPr>
          <a:xfrm>
            <a:off x="1620466" y="1413570"/>
            <a:ext cx="6917258" cy="1938454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Urzędnik: </a:t>
            </a:r>
            <a:br>
              <a:rPr lang="pl-PL" dirty="0" smtClean="0"/>
            </a:br>
            <a:r>
              <a:rPr lang="pl-PL" dirty="0" smtClean="0"/>
              <a:t>sposób załatwienia przedstawionej </a:t>
            </a:r>
            <a:r>
              <a:rPr lang="pl-PL" dirty="0"/>
              <a:t>sprawy</a:t>
            </a:r>
          </a:p>
        </p:txBody>
      </p:sp>
    </p:spTree>
    <p:extLst>
      <p:ext uri="{BB962C8B-B14F-4D97-AF65-F5344CB8AC3E}">
        <p14:creationId xmlns:p14="http://schemas.microsoft.com/office/powerpoint/2010/main" val="127901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01350124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24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(1)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Czy urzędnik poinformował Cię sam o następujących krokach do załatwienia przedstawionej przez Ciebie sprawy?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3850859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4" name="pole tekstowe 13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37924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03974644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731441925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2014/2013 (2)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70204624"/>
              </p:ext>
            </p:extLst>
          </p:nvPr>
        </p:nvGraphicFramePr>
        <p:xfrm>
          <a:off x="972874" y="2781721"/>
          <a:ext cx="4320000" cy="36370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Tabela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1086810"/>
              </p:ext>
            </p:extLst>
          </p:nvPr>
        </p:nvGraphicFramePr>
        <p:xfrm>
          <a:off x="180306" y="2781721"/>
          <a:ext cx="1800000" cy="36724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66829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763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883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08836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sumy tylko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10098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podał mi spontanicznie żadnej informacji na temat opłat\braku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6090839"/>
              </p:ext>
            </p:extLst>
          </p:nvPr>
        </p:nvGraphicFramePr>
        <p:xfrm>
          <a:off x="5029215" y="2494734"/>
          <a:ext cx="4320000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232732"/>
              </p:ext>
            </p:extLst>
          </p:nvPr>
        </p:nvGraphicFramePr>
        <p:xfrm>
          <a:off x="4068738" y="2585276"/>
          <a:ext cx="1944216" cy="43009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112409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wymienił wszystkie opłaty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124099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o opłatach, których nie wymienił wcześniej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2635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odpowiedział na pytanie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26352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Poinformował, że </a:t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ma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sp>
        <p:nvSpPr>
          <p:cNvPr id="16" name="pole tekstowe 15"/>
          <p:cNvSpPr txBox="1"/>
          <p:nvPr/>
        </p:nvSpPr>
        <p:spPr>
          <a:xfrm>
            <a:off x="-35718" y="648606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69480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446659"/>
            <a:ext cx="4750413" cy="831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 smtClean="0"/>
              <a:t>Które ze stwierdzeń najlepiej opisuje to w jaki sposób urzędnik </a:t>
            </a:r>
            <a:r>
              <a:rPr lang="pl-PL" sz="1200" b="1" u="sng" dirty="0" smtClean="0"/>
              <a:t>sam z siebie, bez Twojego dopytywania</a:t>
            </a:r>
            <a:r>
              <a:rPr lang="pl-PL" sz="1200" b="1" dirty="0" smtClean="0"/>
              <a:t> poinformował Cię o opłatach/braku opłat jakie są wymagane przy załatwianiu  przedstawionej przez Ciebie sprawy?</a:t>
            </a:r>
            <a:endParaRPr lang="pl-PL" sz="1200" b="1" dirty="0"/>
          </a:p>
        </p:txBody>
      </p:sp>
      <p:grpSp>
        <p:nvGrpSpPr>
          <p:cNvPr id="9" name="Grupa 8"/>
          <p:cNvGrpSpPr/>
          <p:nvPr/>
        </p:nvGrpSpPr>
        <p:grpSpPr>
          <a:xfrm>
            <a:off x="119522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15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985326558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3" name="Prostokąt 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pSp>
        <p:nvGrpSpPr>
          <p:cNvPr id="23" name="Grupa 22"/>
          <p:cNvGrpSpPr/>
          <p:nvPr/>
        </p:nvGrpSpPr>
        <p:grpSpPr>
          <a:xfrm>
            <a:off x="4140746" y="2231560"/>
            <a:ext cx="4525280" cy="1054218"/>
            <a:chOff x="757332" y="5363944"/>
            <a:chExt cx="7610400" cy="1054218"/>
          </a:xfrm>
        </p:grpSpPr>
        <p:graphicFrame>
          <p:nvGraphicFramePr>
            <p:cNvPr id="24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654651556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5" name="Prostokąt 24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26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2015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592288"/>
              </p:ext>
            </p:extLst>
          </p:nvPr>
        </p:nvGraphicFramePr>
        <p:xfrm>
          <a:off x="972874" y="2494735"/>
          <a:ext cx="4320000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65431758"/>
              </p:ext>
            </p:extLst>
          </p:nvPr>
        </p:nvGraphicFramePr>
        <p:xfrm>
          <a:off x="5029215" y="1989634"/>
          <a:ext cx="4320000" cy="43648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446659"/>
            <a:ext cx="3332741" cy="276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 smtClean="0"/>
              <a:t>Po dopytaniu o opłaty urzędnik...</a:t>
            </a:r>
          </a:p>
          <a:p>
            <a:r>
              <a:rPr lang="pl-PL" dirty="0" smtClean="0"/>
              <a:t>(zadawane gdy urzędnik nie poinformował </a:t>
            </a:r>
            <a:br>
              <a:rPr lang="pl-PL" dirty="0" smtClean="0"/>
            </a:br>
            <a:r>
              <a:rPr lang="pl-PL" dirty="0" smtClean="0"/>
              <a:t>o opłatach lub ich braku) </a:t>
            </a:r>
            <a:endParaRPr lang="pl-PL" dirty="0"/>
          </a:p>
        </p:txBody>
      </p:sp>
      <p:sp>
        <p:nvSpPr>
          <p:cNvPr id="18" name="pole tekstowe 17"/>
          <p:cNvSpPr txBox="1"/>
          <p:nvPr/>
        </p:nvSpPr>
        <p:spPr>
          <a:xfrm>
            <a:off x="2375493" y="6526138"/>
            <a:ext cx="262934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 </a:t>
            </a:r>
            <a:endParaRPr lang="en-GB" sz="1000" dirty="0"/>
          </a:p>
        </p:txBody>
      </p:sp>
      <p:graphicFrame>
        <p:nvGraphicFramePr>
          <p:cNvPr id="21" name="Tabela 2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09395393"/>
              </p:ext>
            </p:extLst>
          </p:nvPr>
        </p:nvGraphicFramePr>
        <p:xfrm>
          <a:off x="4032734" y="2636661"/>
          <a:ext cx="1944216" cy="349703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44216"/>
              </a:tblGrid>
              <a:tr h="639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sumę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39393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Poinformował, że nie ma opłat</a:t>
                      </a:r>
                      <a:endParaRPr kumimoji="0" lang="pl-PL" sz="12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808285">
                            <a:lumMod val="50000"/>
                          </a:srgbClr>
                        </a:solidFill>
                        <a:effectLst/>
                        <a:uLnTx/>
                        <a:uFillTx/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0787">
                <a:tc>
                  <a:txBody>
                    <a:bodyPr/>
                    <a:lstStyle/>
                    <a:p>
                      <a:pPr marL="0" marR="0" lvl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Nie odpowiedział </a:t>
                      </a:r>
                      <a:b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kumimoji="0" lang="pl-PL" sz="12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808285">
                              <a:lumMod val="50000"/>
                            </a:srgbClr>
                          </a:solidFill>
                          <a:effectLst/>
                          <a:uLnTx/>
                          <a:uFillTx/>
                          <a:latin typeface="Arial"/>
                          <a:ea typeface="Arial"/>
                          <a:cs typeface="Arial"/>
                        </a:rPr>
                        <a:t>na pytanie</a:t>
                      </a:r>
                    </a:p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6078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96679">
                <a:tc>
                  <a:txBody>
                    <a:bodyPr/>
                    <a:lstStyle/>
                    <a:p>
                      <a:pPr marL="0" marR="0" indent="0" algn="ctr" defTabSz="914307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podał wysokość poszczególnych opłat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303557"/>
              </p:ext>
            </p:extLst>
          </p:nvPr>
        </p:nvGraphicFramePr>
        <p:xfrm>
          <a:off x="180306" y="2422130"/>
          <a:ext cx="1800200" cy="39599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200"/>
              </a:tblGrid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o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braku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00877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nie wchodząc </a:t>
                      </a: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/>
                      </a:r>
                      <a:b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</a:b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</a:t>
                      </a: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szczegóły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913844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Podał sumę oraz podawał wysokość poszczególnych opłat 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04439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Podawał wyłącznie wysokość poszczególnych opłat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853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5802243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23" name="Prostokąt 22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Urzędnik: Sposób załatwienia przedstawionej </a:t>
            </a:r>
            <a:r>
              <a:rPr lang="pl-PL" sz="3100" dirty="0" smtClean="0">
                <a:solidFill>
                  <a:schemeClr val="tx2"/>
                </a:solidFill>
              </a:rPr>
              <a:t>sprawy (3)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85179766"/>
              </p:ext>
            </p:extLst>
          </p:nvPr>
        </p:nvGraphicFramePr>
        <p:xfrm>
          <a:off x="1110424" y="2582624"/>
          <a:ext cx="3606386" cy="3511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9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7559817"/>
              </p:ext>
            </p:extLst>
          </p:nvPr>
        </p:nvGraphicFramePr>
        <p:xfrm>
          <a:off x="4957207" y="2587562"/>
          <a:ext cx="4320000" cy="235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20" name="Tabela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8466600"/>
              </p:ext>
            </p:extLst>
          </p:nvPr>
        </p:nvGraphicFramePr>
        <p:xfrm>
          <a:off x="4140746" y="2514957"/>
          <a:ext cx="1800000" cy="24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00000"/>
              </a:tblGrid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prawidłowo mnie poinformował</a:t>
                      </a: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828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Poinformował mnie ale nieprawidłowo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mnie nie poinformował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2" name="Text Box 5"/>
          <p:cNvSpPr txBox="1">
            <a:spLocks noChangeArrowheads="1"/>
          </p:cNvSpPr>
          <p:nvPr/>
        </p:nvSpPr>
        <p:spPr bwMode="auto">
          <a:xfrm>
            <a:off x="5292874" y="1743983"/>
            <a:ext cx="3332741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/>
          <a:lstStyle>
            <a:defPPr>
              <a:defRPr lang="pl-PL"/>
            </a:defPPr>
            <a:lvl1pPr>
              <a:defRPr sz="1200" b="1"/>
            </a:lvl1pPr>
          </a:lstStyle>
          <a:p>
            <a:r>
              <a:rPr lang="pl-PL" dirty="0"/>
              <a:t>Czy urzędnik poinformował o terminie odpowiedzi na przedstawioną sprawę? 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614469" y="1743983"/>
            <a:ext cx="3814309" cy="46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80018" tIns="45725" rIns="180018" bIns="45725">
            <a:spAutoFit/>
          </a:bodyPr>
          <a:lstStyle/>
          <a:p>
            <a:r>
              <a:rPr lang="pl-PL" sz="1200" b="1" dirty="0"/>
              <a:t>Czy urzędnik poinformował, gdzie można uiścić opłatę?</a:t>
            </a:r>
          </a:p>
        </p:txBody>
      </p:sp>
      <p:graphicFrame>
        <p:nvGraphicFramePr>
          <p:cNvPr id="14" name="Tabela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6556163"/>
              </p:ext>
            </p:extLst>
          </p:nvPr>
        </p:nvGraphicFramePr>
        <p:xfrm>
          <a:off x="108298" y="2421682"/>
          <a:ext cx="1872208" cy="36724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2208"/>
              </a:tblGrid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kasie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w banku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Tak, na poczcie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747481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W ogóle nie poinformował o miejscu uiszczenia opłaty 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682483">
                <a:tc>
                  <a:txBody>
                    <a:bodyPr/>
                    <a:lstStyle/>
                    <a:p>
                      <a:pPr algn="ctr" fontAlgn="b">
                        <a:defRPr sz="1200" b="1" i="0" u="none" strike="noStrike" kern="1200" baseline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defRPr>
                      </a:pPr>
                      <a:r>
                        <a:rPr lang="pl-PL" sz="1200" b="1" i="0" u="none" strike="noStrike" kern="1200" baseline="0" dirty="0" smtClean="0">
                          <a:solidFill>
                            <a:srgbClr val="808285">
                              <a:lumMod val="50000"/>
                            </a:srgbClr>
                          </a:solidFill>
                          <a:latin typeface="Arial"/>
                          <a:ea typeface="Arial"/>
                          <a:cs typeface="Arial"/>
                        </a:rPr>
                        <a:t>Nie dotyczy</a:t>
                      </a:r>
                      <a:endParaRPr lang="pl-PL" sz="1200" b="1" i="0" u="none" strike="noStrike" kern="1200" baseline="0" dirty="0">
                        <a:solidFill>
                          <a:srgbClr val="808285">
                            <a:lumMod val="50000"/>
                          </a:srgbClr>
                        </a:solidFill>
                        <a:latin typeface="Arial"/>
                        <a:ea typeface="Arial"/>
                        <a:cs typeface="Arial"/>
                      </a:endParaRPr>
                    </a:p>
                  </a:txBody>
                  <a:tcPr marL="6902" marR="6902" marT="6902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5" name="pole tekstowe 14"/>
          <p:cNvSpPr txBox="1"/>
          <p:nvPr/>
        </p:nvSpPr>
        <p:spPr>
          <a:xfrm>
            <a:off x="-35719" y="6486068"/>
            <a:ext cx="25573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graphicFrame>
        <p:nvGraphicFramePr>
          <p:cNvPr id="18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87423070"/>
              </p:ext>
            </p:extLst>
          </p:nvPr>
        </p:nvGraphicFramePr>
        <p:xfrm>
          <a:off x="468338" y="2205658"/>
          <a:ext cx="3453449" cy="7920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1" name="pole tekstowe 20"/>
          <p:cNvSpPr txBox="1"/>
          <p:nvPr/>
        </p:nvSpPr>
        <p:spPr>
          <a:xfrm>
            <a:off x="2700585" y="6466370"/>
            <a:ext cx="2952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smtClean="0"/>
              <a:t>** W 2015 zmiana podstawy procentowania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297692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28</a:t>
            </a:fld>
            <a:endParaRPr lang="pl-PL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 smtClean="0">
                <a:solidFill>
                  <a:schemeClr val="tx2"/>
                </a:solidFill>
              </a:rPr>
              <a:t>Urzędnik: Sposób załatwiania przedstawionej sprawy (4)</a:t>
            </a:r>
            <a:endParaRPr lang="pl-PL" sz="3100" dirty="0">
              <a:solidFill>
                <a:schemeClr val="tx2"/>
              </a:solidFill>
            </a:endParaRPr>
          </a:p>
        </p:txBody>
      </p:sp>
      <p:graphicFrame>
        <p:nvGraphicFramePr>
          <p:cNvPr id="18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80216615"/>
              </p:ext>
            </p:extLst>
          </p:nvPr>
        </p:nvGraphicFramePr>
        <p:xfrm>
          <a:off x="2916611" y="1722597"/>
          <a:ext cx="4793756" cy="3230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4514672"/>
              </p:ext>
            </p:extLst>
          </p:nvPr>
        </p:nvGraphicFramePr>
        <p:xfrm>
          <a:off x="108298" y="1989634"/>
          <a:ext cx="2808000" cy="475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08000"/>
              </a:tblGrid>
              <a:tr h="8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Czy urzędnik upewnił się, że zrozumiałeś(</a:t>
                      </a:r>
                      <a:r>
                        <a:rPr lang="pl-PL" sz="1200" b="1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aś</a:t>
                      </a:r>
                      <a:r>
                        <a:rPr lang="pl-PL" sz="1200" b="1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</a:rPr>
                        <a:t>) jego /jej wyjaśnienia?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2196000">
                <a:tc>
                  <a:txBody>
                    <a:bodyPr/>
                    <a:lstStyle/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  <a:p>
                      <a:pPr algn="r"/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poinformował Cię, że istnieje możliwość telefonicznego poinformowania o odbiorze decyzji? 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  <a:tr h="1728000">
                <a:tc>
                  <a:txBody>
                    <a:bodyPr/>
                    <a:lstStyle/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podczas rozmowy odczuwałeś(</a:t>
                      </a:r>
                      <a:r>
                        <a:rPr lang="pl-PL" sz="1200" b="1" kern="1200" dirty="0" err="1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aś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) niechęć ze strony urzędnika?</a:t>
                      </a:r>
                    </a:p>
                    <a:p>
                      <a:pPr marL="0" marR="0" indent="0" algn="r" defTabSz="91430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l-PL" sz="1200" b="1" kern="1200" dirty="0" smtClean="0">
                        <a:solidFill>
                          <a:schemeClr val="tx1">
                            <a:lumMod val="50000"/>
                          </a:schemeClr>
                        </a:solidFill>
                        <a:latin typeface="Arial" charset="0"/>
                        <a:ea typeface="+mn-ea"/>
                        <a:cs typeface="+mn-cs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34" name="Objec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8168367"/>
              </p:ext>
            </p:extLst>
          </p:nvPr>
        </p:nvGraphicFramePr>
        <p:xfrm>
          <a:off x="2924286" y="5158154"/>
          <a:ext cx="4793756" cy="151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pole tekstowe 9"/>
          <p:cNvSpPr txBox="1"/>
          <p:nvPr/>
        </p:nvSpPr>
        <p:spPr>
          <a:xfrm>
            <a:off x="-35718" y="6486068"/>
            <a:ext cx="252028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11" name="pole tekstowe 6"/>
          <p:cNvSpPr txBox="1">
            <a:spLocks noChangeArrowheads="1"/>
          </p:cNvSpPr>
          <p:nvPr/>
        </p:nvSpPr>
        <p:spPr bwMode="auto">
          <a:xfrm>
            <a:off x="7732325" y="1934182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2" name="pole tekstowe 6"/>
          <p:cNvSpPr txBox="1">
            <a:spLocks noChangeArrowheads="1"/>
          </p:cNvSpPr>
          <p:nvPr/>
        </p:nvSpPr>
        <p:spPr bwMode="auto">
          <a:xfrm>
            <a:off x="7732325" y="363082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13" name="pole tekstowe 6"/>
          <p:cNvSpPr txBox="1">
            <a:spLocks noChangeArrowheads="1"/>
          </p:cNvSpPr>
          <p:nvPr/>
        </p:nvSpPr>
        <p:spPr bwMode="auto">
          <a:xfrm>
            <a:off x="7732325" y="5229994"/>
            <a:ext cx="1200358" cy="1311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l-PL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t-BR" sz="1100" dirty="0" smtClean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3029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upa 15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7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363673483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8" name="Prostokąt 17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29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(5)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382122"/>
            <a:ext cx="2880320" cy="360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Zsumowane odpowiedzi „zdecydowanie TAK” i „raczej TAK”</a:t>
            </a: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3984114"/>
              </p:ext>
            </p:extLst>
          </p:nvPr>
        </p:nvGraphicFramePr>
        <p:xfrm>
          <a:off x="614469" y="2422082"/>
          <a:ext cx="7557812" cy="392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3207227"/>
              </p:ext>
            </p:extLst>
          </p:nvPr>
        </p:nvGraphicFramePr>
        <p:xfrm>
          <a:off x="180546" y="2439467"/>
          <a:ext cx="2160000" cy="39210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89024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56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ct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b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</a:b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8" name="Prostokąt 7"/>
          <p:cNvSpPr/>
          <p:nvPr/>
        </p:nvSpPr>
        <p:spPr>
          <a:xfrm>
            <a:off x="108298" y="5557190"/>
            <a:ext cx="8568952" cy="774000"/>
          </a:xfrm>
          <a:prstGeom prst="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4" name="pole tekstowe 13"/>
          <p:cNvSpPr txBox="1"/>
          <p:nvPr/>
        </p:nvSpPr>
        <p:spPr>
          <a:xfrm>
            <a:off x="3132634" y="6382122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63076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Informacje o metodzie</a:t>
            </a:r>
            <a:endParaRPr lang="pl-PL" sz="3200" dirty="0"/>
          </a:p>
        </p:txBody>
      </p:sp>
      <p:sp>
        <p:nvSpPr>
          <p:cNvPr id="14" name="pole tekstowe 24"/>
          <p:cNvSpPr>
            <a:spLocks noChangeArrowheads="1"/>
          </p:cNvSpPr>
          <p:nvPr/>
        </p:nvSpPr>
        <p:spPr bwMode="auto">
          <a:xfrm>
            <a:off x="972394" y="1707160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 dirty="0">
                <a:solidFill>
                  <a:schemeClr val="bg1"/>
                </a:solidFill>
                <a:cs typeface="Tahoma" pitchFamily="34" charset="0"/>
              </a:rPr>
              <a:t>Metoda</a:t>
            </a:r>
          </a:p>
        </p:txBody>
      </p:sp>
      <p:sp>
        <p:nvSpPr>
          <p:cNvPr id="15" name="Prostokąt zaokrąglony 14"/>
          <p:cNvSpPr/>
          <p:nvPr/>
        </p:nvSpPr>
        <p:spPr>
          <a:xfrm>
            <a:off x="3649385" y="1705571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Ilościowo-jakościowa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16" name="pole tekstowe 24"/>
          <p:cNvSpPr>
            <a:spLocks noChangeArrowheads="1"/>
          </p:cNvSpPr>
          <p:nvPr/>
        </p:nvSpPr>
        <p:spPr bwMode="auto">
          <a:xfrm>
            <a:off x="972394" y="2423446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Technika</a:t>
            </a:r>
          </a:p>
        </p:txBody>
      </p:sp>
      <p:sp>
        <p:nvSpPr>
          <p:cNvPr id="17" name="pole tekstowe 24"/>
          <p:cNvSpPr>
            <a:spLocks noChangeArrowheads="1"/>
          </p:cNvSpPr>
          <p:nvPr/>
        </p:nvSpPr>
        <p:spPr bwMode="auto">
          <a:xfrm>
            <a:off x="972394" y="4950221"/>
            <a:ext cx="2521388" cy="627208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Dobór próby</a:t>
            </a:r>
          </a:p>
        </p:txBody>
      </p:sp>
      <p:sp>
        <p:nvSpPr>
          <p:cNvPr id="18" name="pole tekstowe 24"/>
          <p:cNvSpPr>
            <a:spLocks noChangeArrowheads="1"/>
          </p:cNvSpPr>
          <p:nvPr/>
        </p:nvSpPr>
        <p:spPr bwMode="auto">
          <a:xfrm>
            <a:off x="972394" y="5665714"/>
            <a:ext cx="2521388" cy="62562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Termin realizacji</a:t>
            </a:r>
          </a:p>
        </p:txBody>
      </p:sp>
      <p:sp>
        <p:nvSpPr>
          <p:cNvPr id="19" name="pole tekstowe 24"/>
          <p:cNvSpPr>
            <a:spLocks noChangeArrowheads="1"/>
          </p:cNvSpPr>
          <p:nvPr/>
        </p:nvSpPr>
        <p:spPr bwMode="auto">
          <a:xfrm>
            <a:off x="972394" y="3138146"/>
            <a:ext cx="2521388" cy="627207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Wielkość próby</a:t>
            </a:r>
            <a:endParaRPr lang="pl-PL" sz="1400" b="1" i="1">
              <a:solidFill>
                <a:schemeClr val="bg1"/>
              </a:solidFill>
              <a:cs typeface="Tahoma" pitchFamily="34" charset="0"/>
            </a:endParaRPr>
          </a:p>
        </p:txBody>
      </p:sp>
      <p:sp>
        <p:nvSpPr>
          <p:cNvPr id="20" name="Prostokąt zaokrąglony 19"/>
          <p:cNvSpPr/>
          <p:nvPr/>
        </p:nvSpPr>
        <p:spPr>
          <a:xfrm>
            <a:off x="3649385" y="2420271"/>
            <a:ext cx="4861769" cy="631971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Tajemniczy Klient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1" name="Prostokąt zaokrąglony 20"/>
          <p:cNvSpPr/>
          <p:nvPr/>
        </p:nvSpPr>
        <p:spPr>
          <a:xfrm>
            <a:off x="3649385" y="4948633"/>
            <a:ext cx="4861769" cy="6303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A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dresowy 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według listy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urzędów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2" name="Prostokąt zaokrąglony 21"/>
          <p:cNvSpPr/>
          <p:nvPr/>
        </p:nvSpPr>
        <p:spPr>
          <a:xfrm>
            <a:off x="3649385" y="5663333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5 października – 13 listopada 2015 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Tahoma" pitchFamily="34" charset="0"/>
            </a:endParaRPr>
          </a:p>
        </p:txBody>
      </p:sp>
      <p:sp>
        <p:nvSpPr>
          <p:cNvPr id="23" name="Prostokąt zaokrąglony 22"/>
          <p:cNvSpPr/>
          <p:nvPr/>
        </p:nvSpPr>
        <p:spPr>
          <a:xfrm>
            <a:off x="3649385" y="3136558"/>
            <a:ext cx="4861769" cy="63038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17 urzędów – 340 wizyt (20 wizyt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w każdym urzędzie)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4" name="pole tekstowe 24"/>
          <p:cNvSpPr>
            <a:spLocks noChangeArrowheads="1"/>
          </p:cNvSpPr>
          <p:nvPr/>
        </p:nvSpPr>
        <p:spPr bwMode="auto">
          <a:xfrm>
            <a:off x="972394" y="3854433"/>
            <a:ext cx="2521388" cy="1006708"/>
          </a:xfrm>
          <a:prstGeom prst="roundRect">
            <a:avLst>
              <a:gd name="adj" fmla="val 7727"/>
            </a:avLst>
          </a:prstGeom>
          <a:solidFill>
            <a:schemeClr val="accent2"/>
          </a:solidFill>
          <a:ln w="19050">
            <a:solidFill>
              <a:schemeClr val="accent2">
                <a:lumMod val="75000"/>
              </a:schemeClr>
            </a:solidFill>
            <a:miter lim="800000"/>
            <a:headEnd/>
            <a:tailEnd/>
          </a:ln>
        </p:spPr>
        <p:txBody>
          <a:bodyPr lIns="91449" tIns="45725" rIns="91449" bIns="45725" anchor="ctr"/>
          <a:lstStyle/>
          <a:p>
            <a:pPr algn="ctr">
              <a:lnSpc>
                <a:spcPct val="120000"/>
              </a:lnSpc>
            </a:pPr>
            <a:r>
              <a:rPr lang="pl-PL" sz="1400" b="1">
                <a:solidFill>
                  <a:schemeClr val="bg1"/>
                </a:solidFill>
                <a:cs typeface="Tahoma" pitchFamily="34" charset="0"/>
              </a:rPr>
              <a:t>Definicja próby</a:t>
            </a:r>
          </a:p>
        </p:txBody>
      </p:sp>
      <p:sp>
        <p:nvSpPr>
          <p:cNvPr id="25" name="Prostokąt zaokrąglony 24"/>
          <p:cNvSpPr/>
          <p:nvPr/>
        </p:nvSpPr>
        <p:spPr>
          <a:xfrm>
            <a:off x="3649385" y="3851257"/>
            <a:ext cx="4861769" cy="101306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/>
            </a:solidFill>
          </a:ln>
          <a:effectLst/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lIns="91449" tIns="45725" rIns="91449" bIns="45725" anchor="ctr"/>
          <a:lstStyle/>
          <a:p>
            <a:pPr>
              <a:defRPr/>
            </a:pP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Punkty Informacyjne, stanowiska WOM oraz  Delegatury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BAiSO</a:t>
            </a:r>
            <a:r>
              <a:rPr lang="pl-PL" sz="1200" b="1" dirty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 w urzędach dzielnicy: Bemowo, Białołęka, Bielany, Ochota, Praga Południe, Praga Północ, Rembertów, Śródmieście, Targówek, Ursus, Ursynów, Wawer, Wesoła, Wilanów, Włochy, Wola,  </a:t>
            </a:r>
            <a:r>
              <a:rPr lang="pl-PL" sz="1200" b="1" dirty="0" smtClean="0">
                <a:solidFill>
                  <a:schemeClr val="tx1">
                    <a:lumMod val="50000"/>
                  </a:schemeClr>
                </a:solidFill>
                <a:latin typeface="+mj-lt"/>
                <a:cs typeface="Arial" pitchFamily="34" charset="0"/>
              </a:rPr>
              <a:t>Żoliborz</a:t>
            </a:r>
            <a:endParaRPr lang="pl-PL" sz="1200" b="1" dirty="0">
              <a:solidFill>
                <a:schemeClr val="tx1">
                  <a:lumMod val="50000"/>
                </a:schemeClr>
              </a:solidFill>
              <a:latin typeface="+mj-lt"/>
              <a:cs typeface="Arial" pitchFamily="34" charset="0"/>
            </a:endParaRPr>
          </a:p>
        </p:txBody>
      </p:sp>
      <p:sp>
        <p:nvSpPr>
          <p:cNvPr id="26" name="Prostokąt 25"/>
          <p:cNvSpPr/>
          <p:nvPr/>
        </p:nvSpPr>
        <p:spPr>
          <a:xfrm>
            <a:off x="969942" y="6352505"/>
            <a:ext cx="69872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l-PL" sz="1200" dirty="0" smtClean="0"/>
              <a:t>Ze względu na zaokrąglenia wartości po przecinku, w niektórych przypadkach dane na wykresach mogą się nie sumować do 100 proc. </a:t>
            </a:r>
            <a:endParaRPr lang="pl-PL" sz="1200" dirty="0"/>
          </a:p>
        </p:txBody>
      </p:sp>
    </p:spTree>
    <p:extLst>
      <p:ext uri="{BB962C8B-B14F-4D97-AF65-F5344CB8AC3E}">
        <p14:creationId xmlns:p14="http://schemas.microsoft.com/office/powerpoint/2010/main" val="1947253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30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36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3100" dirty="0">
                <a:solidFill>
                  <a:schemeClr val="tx2"/>
                </a:solidFill>
              </a:rPr>
              <a:t>U</a:t>
            </a:r>
            <a:r>
              <a:rPr lang="pl-PL" sz="3100" dirty="0" smtClean="0">
                <a:solidFill>
                  <a:schemeClr val="tx2"/>
                </a:solidFill>
              </a:rPr>
              <a:t>rzędnik: Sposób załatwienia przedstawionej sprawy (6)</a:t>
            </a:r>
            <a:endParaRPr lang="pl-PL" sz="31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4678405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/>
              <a:t>Zachowanie urzędnika</a:t>
            </a:r>
            <a:endParaRPr lang="pl-PL" sz="1200" b="1" dirty="0"/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1681390"/>
              </p:ext>
            </p:extLst>
          </p:nvPr>
        </p:nvGraphicFramePr>
        <p:xfrm>
          <a:off x="180546" y="2029050"/>
          <a:ext cx="2160000" cy="421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160000"/>
              </a:tblGrid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był uprzejmy i miły?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zrozumiały?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79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udzielał informacji w sposób kompetentny?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864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urzędnik w czasie załatwiania sprawy poświęcił Ci dużo uwagi/ czasu?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972000">
                <a:tc>
                  <a:txBody>
                    <a:bodyPr/>
                    <a:lstStyle/>
                    <a:p>
                      <a:pPr algn="r" fontAlgn="b"/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Czy jesteś </a:t>
                      </a:r>
                      <a:r>
                        <a:rPr lang="pl-PL" sz="1200" b="1" kern="1200" dirty="0" smtClean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zadowolony(na) </a:t>
                      </a:r>
                      <a:r>
                        <a:rPr lang="pl-PL" sz="1200" b="1" kern="1200" dirty="0">
                          <a:solidFill>
                            <a:schemeClr val="tx1">
                              <a:lumMod val="50000"/>
                            </a:schemeClr>
                          </a:solidFill>
                          <a:latin typeface="Arial" charset="0"/>
                          <a:ea typeface="+mn-ea"/>
                          <a:cs typeface="+mn-cs"/>
                        </a:rPr>
                        <a:t>ze sposobu obsługi przez urzędnika?</a:t>
                      </a:r>
                    </a:p>
                  </a:txBody>
                  <a:tcPr marL="3718" marR="3718" marT="3718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4231575"/>
              </p:ext>
            </p:extLst>
          </p:nvPr>
        </p:nvGraphicFramePr>
        <p:xfrm>
          <a:off x="2473450" y="2057876"/>
          <a:ext cx="5040000" cy="45492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cxnSp>
        <p:nvCxnSpPr>
          <p:cNvPr id="21" name="Łącznik prosty 15"/>
          <p:cNvCxnSpPr/>
          <p:nvPr/>
        </p:nvCxnSpPr>
        <p:spPr>
          <a:xfrm flipH="1">
            <a:off x="396330" y="2781722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2" name="Łącznik prosty 18"/>
          <p:cNvCxnSpPr/>
          <p:nvPr/>
        </p:nvCxnSpPr>
        <p:spPr>
          <a:xfrm flipH="1">
            <a:off x="396330" y="3645818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3" name="Łącznik prosty 19"/>
          <p:cNvCxnSpPr/>
          <p:nvPr/>
        </p:nvCxnSpPr>
        <p:spPr>
          <a:xfrm flipH="1">
            <a:off x="396330" y="4509914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25" name="Łącznik prosty 19"/>
          <p:cNvCxnSpPr/>
          <p:nvPr/>
        </p:nvCxnSpPr>
        <p:spPr>
          <a:xfrm flipH="1">
            <a:off x="396330" y="5374010"/>
            <a:ext cx="826343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16" name="pole tekstowe 15"/>
          <p:cNvSpPr txBox="1"/>
          <p:nvPr/>
        </p:nvSpPr>
        <p:spPr>
          <a:xfrm>
            <a:off x="-35718" y="6486068"/>
            <a:ext cx="25922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4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91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737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983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229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474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720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966" algn="l" defTabSz="914491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1000" dirty="0" smtClean="0"/>
              <a:t>* W niektórych sytuacjach audytorzy byli obsługiwani przez dwóch urzędników.</a:t>
            </a:r>
            <a:endParaRPr lang="en-GB" sz="1000" dirty="0"/>
          </a:p>
        </p:txBody>
      </p:sp>
      <p:sp>
        <p:nvSpPr>
          <p:cNvPr id="24" name="pole tekstowe 6"/>
          <p:cNvSpPr txBox="1">
            <a:spLocks noChangeArrowheads="1"/>
          </p:cNvSpPr>
          <p:nvPr/>
        </p:nvSpPr>
        <p:spPr bwMode="auto">
          <a:xfrm>
            <a:off x="7732325" y="2061538"/>
            <a:ext cx="1200358" cy="904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  <a:endParaRPr lang="pt-BR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)</a:t>
            </a:r>
          </a:p>
          <a:p>
            <a:pPr>
              <a:lnSpc>
                <a:spcPct val="120000"/>
              </a:lnSpc>
            </a:pP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7" name="pole tekstowe 6"/>
          <p:cNvSpPr txBox="1">
            <a:spLocks noChangeArrowheads="1"/>
          </p:cNvSpPr>
          <p:nvPr/>
        </p:nvSpPr>
        <p:spPr bwMode="auto">
          <a:xfrm>
            <a:off x="7732325" y="2890728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8" name="pole tekstowe 6"/>
          <p:cNvSpPr txBox="1">
            <a:spLocks noChangeArrowheads="1"/>
          </p:cNvSpPr>
          <p:nvPr/>
        </p:nvSpPr>
        <p:spPr bwMode="auto">
          <a:xfrm>
            <a:off x="7732325" y="3808493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29" name="pole tekstowe 6"/>
          <p:cNvSpPr txBox="1">
            <a:spLocks noChangeArrowheads="1"/>
          </p:cNvSpPr>
          <p:nvPr/>
        </p:nvSpPr>
        <p:spPr bwMode="auto">
          <a:xfrm>
            <a:off x="7732325" y="4618920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  <p:sp>
        <p:nvSpPr>
          <p:cNvPr id="30" name="pole tekstowe 6"/>
          <p:cNvSpPr txBox="1">
            <a:spLocks noChangeArrowheads="1"/>
          </p:cNvSpPr>
          <p:nvPr/>
        </p:nvSpPr>
        <p:spPr bwMode="auto">
          <a:xfrm>
            <a:off x="7732325" y="5483016"/>
            <a:ext cx="1200358" cy="683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49" tIns="45725" rIns="91449" bIns="45725">
            <a:spAutoFit/>
          </a:bodyPr>
          <a:lstStyle/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5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4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(N=20)</a:t>
            </a:r>
          </a:p>
          <a:p>
            <a:pPr>
              <a:lnSpc>
                <a:spcPct val="120000"/>
              </a:lnSpc>
            </a:pP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201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3</a:t>
            </a:r>
            <a:r>
              <a:rPr lang="pt-BR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 (N=2</a:t>
            </a:r>
            <a:r>
              <a:rPr lang="pl-PL" sz="1100" dirty="0" smtClean="0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1*</a:t>
            </a:r>
            <a:endParaRPr lang="pl-PL" sz="1100" dirty="0">
              <a:solidFill>
                <a:schemeClr val="tx1">
                  <a:lumMod val="50000"/>
                </a:schemeClr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158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rostokąt 4"/>
          <p:cNvSpPr/>
          <p:nvPr/>
        </p:nvSpPr>
        <p:spPr>
          <a:xfrm>
            <a:off x="0" y="0"/>
            <a:ext cx="9145588" cy="6859588"/>
          </a:xfrm>
          <a:prstGeom prst="rect">
            <a:avLst/>
          </a:prstGeom>
          <a:solidFill>
            <a:schemeClr val="tx2"/>
          </a:solidFill>
          <a:ln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91" fontAlgn="auto">
              <a:spcBef>
                <a:spcPts val="0"/>
              </a:spcBef>
              <a:spcAft>
                <a:spcPts val="0"/>
              </a:spcAft>
              <a:defRPr/>
            </a:pPr>
            <a:endParaRPr lang="pl-PL" dirty="0"/>
          </a:p>
        </p:txBody>
      </p:sp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429000" y="1485900"/>
            <a:ext cx="4953000" cy="3894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r>
              <a:rPr lang="pl-PL" b="1" dirty="0">
                <a:solidFill>
                  <a:schemeClr val="bg1"/>
                </a:solidFill>
              </a:rPr>
              <a:t>ARC Rynek i Opinia Sp. z </a:t>
            </a:r>
            <a:r>
              <a:rPr lang="pl-PL" b="1" dirty="0" smtClean="0">
                <a:solidFill>
                  <a:schemeClr val="bg1"/>
                </a:solidFill>
              </a:rPr>
              <a:t>o.o</a:t>
            </a:r>
            <a:r>
              <a:rPr lang="pl-PL" b="1" dirty="0">
                <a:solidFill>
                  <a:schemeClr val="bg1"/>
                </a:solidFill>
              </a:rPr>
              <a:t>.</a:t>
            </a:r>
          </a:p>
          <a:p>
            <a:r>
              <a:rPr lang="pl-PL" b="1" dirty="0">
                <a:solidFill>
                  <a:schemeClr val="bg1"/>
                </a:solidFill>
              </a:rPr>
              <a:t>ul. Juliusza Słowackiego 12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01-627 </a:t>
            </a:r>
            <a:r>
              <a:rPr lang="pl-PL" b="1" dirty="0">
                <a:solidFill>
                  <a:schemeClr val="bg1"/>
                </a:solidFill>
              </a:rPr>
              <a:t>Warszawa</a:t>
            </a:r>
          </a:p>
          <a:p>
            <a:r>
              <a:rPr lang="pl-PL" b="1" dirty="0">
                <a:solidFill>
                  <a:schemeClr val="bg1"/>
                </a:solidFill>
              </a:rPr>
              <a:t>tel.: +48 022 584 85 </a:t>
            </a:r>
            <a:r>
              <a:rPr lang="pl-PL" b="1" dirty="0" smtClean="0">
                <a:solidFill>
                  <a:schemeClr val="bg1"/>
                </a:solidFill>
              </a:rPr>
              <a:t>00</a:t>
            </a:r>
            <a:endParaRPr lang="pl-PL" b="1" dirty="0">
              <a:solidFill>
                <a:schemeClr val="bg1"/>
              </a:solidFill>
            </a:endParaRPr>
          </a:p>
          <a:p>
            <a:r>
              <a:rPr lang="pl-PL" b="1" dirty="0">
                <a:solidFill>
                  <a:schemeClr val="bg1"/>
                </a:solidFill>
              </a:rPr>
              <a:t>fax.: +48 022 584 85 </a:t>
            </a:r>
            <a:r>
              <a:rPr lang="pl-PL" b="1" dirty="0" smtClean="0">
                <a:solidFill>
                  <a:schemeClr val="bg1"/>
                </a:solidFill>
              </a:rPr>
              <a:t>01</a:t>
            </a:r>
          </a:p>
          <a:p>
            <a:r>
              <a:rPr lang="pl-PL" b="1" dirty="0" smtClean="0">
                <a:solidFill>
                  <a:schemeClr val="bg1"/>
                </a:solidFill>
                <a:hlinkClick r:id="rId2"/>
              </a:rPr>
              <a:t>office@arc.com.pl</a:t>
            </a:r>
            <a:r>
              <a:rPr lang="pl-PL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pl-PL" b="1" dirty="0" smtClean="0">
                <a:solidFill>
                  <a:schemeClr val="bg1"/>
                </a:solidFill>
              </a:rPr>
              <a:t> </a:t>
            </a:r>
            <a:endParaRPr lang="pl-PL" b="1" dirty="0">
              <a:solidFill>
                <a:schemeClr val="bg1"/>
              </a:solidFill>
            </a:endParaRPr>
          </a:p>
        </p:txBody>
      </p:sp>
      <p:sp>
        <p:nvSpPr>
          <p:cNvPr id="55299" name="Text Box 7"/>
          <p:cNvSpPr txBox="1">
            <a:spLocks noChangeArrowheads="1"/>
          </p:cNvSpPr>
          <p:nvPr/>
        </p:nvSpPr>
        <p:spPr bwMode="auto">
          <a:xfrm>
            <a:off x="3363913" y="4437906"/>
            <a:ext cx="4953000" cy="427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tIns="0" rIns="0" bIns="0">
            <a:spAutoFit/>
          </a:bodyPr>
          <a:lstStyle/>
          <a:p>
            <a:pPr>
              <a:spcBef>
                <a:spcPct val="50000"/>
              </a:spcBef>
            </a:pPr>
            <a:r>
              <a:rPr lang="pl-PL" sz="2800" b="1">
                <a:solidFill>
                  <a:schemeClr val="bg2"/>
                </a:solidFill>
              </a:rPr>
              <a:t>TO, CO ISTOTNE</a:t>
            </a:r>
          </a:p>
        </p:txBody>
      </p:sp>
      <p:pic>
        <p:nvPicPr>
          <p:cNvPr id="55300" name="Picture 10" descr="P:\STANDARDY\LOGOTYP\ARC-LOGO-KOLOR-150.png"/>
          <p:cNvPicPr>
            <a:picLocks noChangeAspect="1" noChangeArrowheads="1"/>
          </p:cNvPicPr>
          <p:nvPr/>
        </p:nvPicPr>
        <p:blipFill>
          <a:blip r:embed="rId3" cstate="print">
            <a:grayscl/>
            <a:biLevel thresh="50000"/>
          </a:blip>
          <a:srcRect/>
          <a:stretch>
            <a:fillRect/>
          </a:stretch>
        </p:blipFill>
        <p:spPr bwMode="auto">
          <a:xfrm>
            <a:off x="914400" y="1524000"/>
            <a:ext cx="19939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953096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6" name="Tytuł 1"/>
          <p:cNvSpPr txBox="1">
            <a:spLocks/>
          </p:cNvSpPr>
          <p:nvPr/>
        </p:nvSpPr>
        <p:spPr>
          <a:xfrm>
            <a:off x="3990306" y="843268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Wyniki badania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94587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5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Kryteria oceny</a:t>
            </a:r>
            <a:endParaRPr lang="pl-PL" sz="3200" dirty="0"/>
          </a:p>
        </p:txBody>
      </p:sp>
      <p:sp>
        <p:nvSpPr>
          <p:cNvPr id="26" name="Rectangle 3"/>
          <p:cNvSpPr>
            <a:spLocks noChangeArrowheads="1"/>
          </p:cNvSpPr>
          <p:nvPr/>
        </p:nvSpPr>
        <p:spPr bwMode="auto">
          <a:xfrm>
            <a:off x="703386" y="1829223"/>
            <a:ext cx="7738819" cy="3658447"/>
          </a:xfrm>
          <a:prstGeom prst="rect">
            <a:avLst/>
          </a:prstGeom>
          <a:solidFill>
            <a:schemeClr val="bg1"/>
          </a:solidFill>
          <a:ln w="12700">
            <a:noFill/>
            <a:miter lim="800000"/>
            <a:headEnd/>
            <a:tailEnd/>
          </a:ln>
        </p:spPr>
        <p:txBody>
          <a:bodyPr lIns="92084" tIns="46043" rIns="92084" bIns="46043"/>
          <a:lstStyle/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OTOCZENIE: WYGLĄD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URZĘDU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WYGLĄD ZEWNĘTRZNY URZĘDNIKA I JEGO STANOWISKO PRACY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ZACHOWANIE SIĘ WOBEC KLIENTA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OBSŁUGA PRZEDSTAWIONEJ SPRAWY</a:t>
            </a:r>
          </a:p>
          <a:p>
            <a:pPr marL="476269" lvl="1" indent="-285750">
              <a:lnSpc>
                <a:spcPct val="250000"/>
              </a:lnSpc>
              <a:buClr>
                <a:schemeClr val="tx2">
                  <a:lumMod val="75000"/>
                </a:schemeClr>
              </a:buClr>
              <a:buFont typeface="Symbol" panose="05050102010706020507" pitchFamily="18" charset="2"/>
              <a:buChar char="Þ"/>
            </a:pPr>
            <a:r>
              <a:rPr lang="pl-PL" sz="1600" b="1" dirty="0" smtClean="0">
                <a:solidFill>
                  <a:schemeClr val="tx1">
                    <a:lumMod val="50000"/>
                  </a:schemeClr>
                </a:solidFill>
              </a:rPr>
              <a:t>URZĘDNIK: </a:t>
            </a:r>
            <a:r>
              <a:rPr lang="pl-PL" sz="1600" b="1" dirty="0">
                <a:solidFill>
                  <a:schemeClr val="tx1">
                    <a:lumMod val="50000"/>
                  </a:schemeClr>
                </a:solidFill>
              </a:rPr>
              <a:t>SPOSÓB ZAŁATWIENIA PRZEDSTAWIONEJ SPRAWY</a:t>
            </a:r>
          </a:p>
        </p:txBody>
      </p:sp>
    </p:spTree>
    <p:extLst>
      <p:ext uri="{BB962C8B-B14F-4D97-AF65-F5344CB8AC3E}">
        <p14:creationId xmlns:p14="http://schemas.microsoft.com/office/powerpoint/2010/main" val="4286662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Wyniki badania</a:t>
            </a:r>
          </a:p>
        </p:txBody>
      </p:sp>
      <p:grpSp>
        <p:nvGrpSpPr>
          <p:cNvPr id="7" name="Grupa 6"/>
          <p:cNvGrpSpPr/>
          <p:nvPr/>
        </p:nvGrpSpPr>
        <p:grpSpPr>
          <a:xfrm>
            <a:off x="0" y="3605014"/>
            <a:ext cx="8382794" cy="2705100"/>
            <a:chOff x="0" y="3605014"/>
            <a:chExt cx="8382794" cy="2705100"/>
          </a:xfrm>
        </p:grpSpPr>
        <p:sp>
          <p:nvSpPr>
            <p:cNvPr id="5" name="Prostokąt 4"/>
            <p:cNvSpPr/>
            <p:nvPr/>
          </p:nvSpPr>
          <p:spPr>
            <a:xfrm>
              <a:off x="0" y="5302042"/>
              <a:ext cx="2628578" cy="360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794" y="3605014"/>
              <a:ext cx="7620000" cy="27051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Tytuł 1"/>
          <p:cNvSpPr txBox="1">
            <a:spLocks/>
          </p:cNvSpPr>
          <p:nvPr/>
        </p:nvSpPr>
        <p:spPr>
          <a:xfrm>
            <a:off x="4145236" y="1413570"/>
            <a:ext cx="4392488" cy="1362390"/>
          </a:xfrm>
          <a:prstGeom prst="rect">
            <a:avLst/>
          </a:prstGeom>
        </p:spPr>
        <p:txBody>
          <a:bodyPr lIns="0" tIns="0" rIns="0" bIns="122400" anchor="b" anchorCtr="0"/>
          <a:lstStyle>
            <a:lvl1pPr marL="0" indent="0" algn="l" defTabSz="914307" rtl="0" eaLnBrk="1" latinLnBrk="0" hangingPunct="1">
              <a:spcBef>
                <a:spcPct val="0"/>
              </a:spcBef>
              <a:buNone/>
              <a:tabLst>
                <a:tab pos="2066925" algn="l"/>
              </a:tabLst>
              <a:defRPr sz="3800" b="1" kern="1200" cap="all" baseline="0">
                <a:solidFill>
                  <a:srgbClr val="808285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pl-PL" dirty="0" smtClean="0"/>
              <a:t>Otoczenie:  </a:t>
            </a:r>
            <a:r>
              <a:rPr lang="pl-PL" dirty="0"/>
              <a:t>wygląd urzędu</a:t>
            </a:r>
          </a:p>
        </p:txBody>
      </p:sp>
    </p:spTree>
    <p:extLst>
      <p:ext uri="{BB962C8B-B14F-4D97-AF65-F5344CB8AC3E}">
        <p14:creationId xmlns:p14="http://schemas.microsoft.com/office/powerpoint/2010/main" val="87643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7035555"/>
              </p:ext>
            </p:extLst>
          </p:nvPr>
        </p:nvGraphicFramePr>
        <p:xfrm>
          <a:off x="767690" y="2202447"/>
          <a:ext cx="7610209" cy="10495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7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(1)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614469" y="3362366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>
                <a:solidFill>
                  <a:schemeClr val="tx2">
                    <a:lumMod val="75000"/>
                  </a:schemeClr>
                </a:solidFill>
              </a:rPr>
              <a:t>OTOCZENIE – WYGLĄD URZĘDU (1)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45609054"/>
              </p:ext>
            </p:extLst>
          </p:nvPr>
        </p:nvGraphicFramePr>
        <p:xfrm>
          <a:off x="590653" y="3676396"/>
          <a:ext cx="7557812" cy="2705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360426" y="1721322"/>
            <a:ext cx="4026599" cy="457306"/>
          </a:xfrm>
          <a:prstGeom prst="rect">
            <a:avLst/>
          </a:prstGeom>
          <a:noFill/>
          <a:ln w="0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 dirty="0">
                <a:solidFill>
                  <a:schemeClr val="tx1">
                    <a:lumMod val="50000"/>
                  </a:schemeClr>
                </a:solidFill>
              </a:rPr>
              <a:t>ŚREDNI CZAS OCZEKIWANIA NA OBSŁUGĘ PRZED PI/ WOM/ DELEGATURĄ </a:t>
            </a:r>
            <a:r>
              <a:rPr lang="pl-PL" sz="1200" b="1" dirty="0" err="1">
                <a:solidFill>
                  <a:schemeClr val="tx1">
                    <a:lumMod val="50000"/>
                  </a:schemeClr>
                </a:solidFill>
              </a:rPr>
              <a:t>BAiSO</a:t>
            </a:r>
            <a:endParaRPr lang="pl-PL" sz="1200" b="1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8" name="Text Box 5"/>
          <p:cNvSpPr txBox="1">
            <a:spLocks noChangeArrowheads="1"/>
          </p:cNvSpPr>
          <p:nvPr/>
        </p:nvSpPr>
        <p:spPr bwMode="auto">
          <a:xfrm>
            <a:off x="5012609" y="1721322"/>
            <a:ext cx="3664586" cy="457306"/>
          </a:xfrm>
          <a:prstGeom prst="rect">
            <a:avLst/>
          </a:prstGeom>
          <a:noFill/>
          <a:ln w="9525">
            <a:noFill/>
            <a:miter lim="800000"/>
            <a:headEnd/>
            <a:tailEnd type="none" w="lg" len="lg"/>
          </a:ln>
        </p:spPr>
        <p:txBody>
          <a:bodyPr lIns="91449" tIns="45725" rIns="91449" bIns="45725">
            <a:spAutoFit/>
          </a:bodyPr>
          <a:lstStyle/>
          <a:p>
            <a:pPr algn="ctr"/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ŚREDNIA LICZBA OSÓB W KOLEJCE DO PI/ WOM/ DELEGATUR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  <a:latin typeface="Arial" charset="0"/>
              </a:rPr>
              <a:t>Y</a:t>
            </a:r>
            <a:r>
              <a:rPr lang="pl-PL" sz="1200" b="1">
                <a:solidFill>
                  <a:schemeClr val="tx1">
                    <a:lumMod val="50000"/>
                  </a:schemeClr>
                </a:solidFill>
              </a:rPr>
              <a:t> BAiSO</a:t>
            </a:r>
          </a:p>
        </p:txBody>
      </p:sp>
      <p:sp>
        <p:nvSpPr>
          <p:cNvPr id="11" name="Rectangle 8"/>
          <p:cNvSpPr>
            <a:spLocks noChangeArrowheads="1"/>
          </p:cNvSpPr>
          <p:nvPr/>
        </p:nvSpPr>
        <p:spPr bwMode="auto">
          <a:xfrm>
            <a:off x="252314" y="6418162"/>
            <a:ext cx="2294335" cy="324000"/>
          </a:xfrm>
          <a:prstGeom prst="rect">
            <a:avLst/>
          </a:prstGeom>
          <a:noFill/>
          <a:ln w="9525">
            <a:solidFill>
              <a:srgbClr val="C0C0C0"/>
            </a:solidFill>
            <a:miter lim="800000"/>
            <a:headEnd/>
            <a:tailEnd/>
          </a:ln>
        </p:spPr>
        <p:txBody>
          <a:bodyPr lIns="180018" tIns="45725" rIns="180018" bIns="45725" anchor="ctr"/>
          <a:lstStyle/>
          <a:p>
            <a:pPr algn="ctr">
              <a:lnSpc>
                <a:spcPct val="90000"/>
              </a:lnSpc>
            </a:pPr>
            <a:r>
              <a:rPr lang="pl-PL" sz="1200" dirty="0">
                <a:solidFill>
                  <a:schemeClr val="tx1">
                    <a:lumMod val="50000"/>
                  </a:schemeClr>
                </a:solidFill>
              </a:rPr>
              <a:t>Odsetek odpowiedzi „TAK”</a:t>
            </a:r>
            <a:endParaRPr lang="en-GB" sz="1200" dirty="0">
              <a:solidFill>
                <a:schemeClr val="tx1">
                  <a:lumMod val="50000"/>
                </a:schemeClr>
              </a:solidFill>
            </a:endParaRPr>
          </a:p>
        </p:txBody>
      </p:sp>
      <p:sp>
        <p:nvSpPr>
          <p:cNvPr id="14" name="Rectangle 4"/>
          <p:cNvSpPr>
            <a:spLocks noChangeArrowheads="1"/>
          </p:cNvSpPr>
          <p:nvPr/>
        </p:nvSpPr>
        <p:spPr bwMode="auto">
          <a:xfrm>
            <a:off x="614469" y="1468739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 smtClean="0">
                <a:solidFill>
                  <a:schemeClr val="tx2">
                    <a:lumMod val="75000"/>
                  </a:schemeClr>
                </a:solidFill>
              </a:rPr>
              <a:t>FUNKCJONOWANIE URZĘDU </a:t>
            </a:r>
            <a:endParaRPr lang="en-GB" sz="1200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2794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8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Ursynów</a:t>
            </a:r>
            <a:r>
              <a:rPr lang="pl-PL" dirty="0" smtClean="0"/>
              <a:t/>
            </a:r>
            <a:br>
              <a:rPr lang="pl-PL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(2)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614469" y="1756771"/>
            <a:ext cx="3518511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Gdzie znajdują się </a:t>
            </a:r>
            <a:r>
              <a:rPr lang="pl-PL" sz="1200" b="1" u="sng" dirty="0"/>
              <a:t>karty informacyjne</a:t>
            </a:r>
            <a:r>
              <a:rPr lang="pl-PL" sz="1200" b="1" dirty="0"/>
              <a:t>?</a:t>
            </a:r>
            <a:endParaRPr lang="en-GB" sz="1200" b="1" dirty="0"/>
          </a:p>
        </p:txBody>
      </p:sp>
      <p:grpSp>
        <p:nvGrpSpPr>
          <p:cNvPr id="10" name="Grupa 9"/>
          <p:cNvGrpSpPr/>
          <p:nvPr/>
        </p:nvGrpSpPr>
        <p:grpSpPr>
          <a:xfrm>
            <a:off x="767594" y="2061642"/>
            <a:ext cx="7610400" cy="1054218"/>
            <a:chOff x="757332" y="5363944"/>
            <a:chExt cx="7610400" cy="1054218"/>
          </a:xfrm>
        </p:grpSpPr>
        <p:graphicFrame>
          <p:nvGraphicFramePr>
            <p:cNvPr id="11" name="Object 1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31545852"/>
                </p:ext>
              </p:extLst>
            </p:nvPr>
          </p:nvGraphicFramePr>
          <p:xfrm>
            <a:off x="757428" y="5363944"/>
            <a:ext cx="7610209" cy="1049580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14" name="Prostokąt 13"/>
            <p:cNvSpPr/>
            <p:nvPr/>
          </p:nvSpPr>
          <p:spPr>
            <a:xfrm>
              <a:off x="757332" y="5806058"/>
              <a:ext cx="7610400" cy="612104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l-PL"/>
            </a:p>
          </p:txBody>
        </p:sp>
      </p:grpSp>
      <p:graphicFrame>
        <p:nvGraphicFramePr>
          <p:cNvPr id="13" name="Objec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32621993"/>
              </p:ext>
            </p:extLst>
          </p:nvPr>
        </p:nvGraphicFramePr>
        <p:xfrm>
          <a:off x="614469" y="2422082"/>
          <a:ext cx="7557812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732701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151A6-84C7-44BA-AC10-1A12A5B61C25}" type="slidenum">
              <a:rPr lang="pl-PL" smtClean="0"/>
              <a:pPr/>
              <a:t>9</a:t>
            </a:fld>
            <a:endParaRPr lang="pl-PL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3200" dirty="0" smtClean="0"/>
              <a:t>Urząd Dzielnicy Ursynów</a:t>
            </a:r>
            <a:r>
              <a:rPr lang="pl-PL" sz="4200" dirty="0" smtClean="0"/>
              <a:t/>
            </a:r>
            <a:br>
              <a:rPr lang="pl-PL" sz="4200" dirty="0" smtClean="0"/>
            </a:br>
            <a:r>
              <a:rPr lang="pl-PL" sz="2800" dirty="0" smtClean="0">
                <a:solidFill>
                  <a:schemeClr val="tx2"/>
                </a:solidFill>
              </a:rPr>
              <a:t>Otoczenie: Wygląd Urzędu (3)</a:t>
            </a:r>
            <a:endParaRPr lang="pl-PL" sz="2800" dirty="0">
              <a:solidFill>
                <a:schemeClr val="tx2"/>
              </a:solidFill>
            </a:endParaRPr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614469" y="4179858"/>
            <a:ext cx="7558726" cy="2770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 lIns="91449" tIns="45725" rIns="91449" bIns="45725">
            <a:spAutoFit/>
          </a:bodyPr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 na terenie urzędu są w miejscu, w którym łatwo je zauważyć?</a:t>
            </a:r>
          </a:p>
        </p:txBody>
      </p:sp>
      <p:graphicFrame>
        <p:nvGraphicFramePr>
          <p:cNvPr id="1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80279957"/>
              </p:ext>
            </p:extLst>
          </p:nvPr>
        </p:nvGraphicFramePr>
        <p:xfrm>
          <a:off x="614469" y="2142330"/>
          <a:ext cx="7705475" cy="2151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7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29374735"/>
              </p:ext>
            </p:extLst>
          </p:nvPr>
        </p:nvGraphicFramePr>
        <p:xfrm>
          <a:off x="614469" y="4652595"/>
          <a:ext cx="7705475" cy="21515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614469" y="1756771"/>
            <a:ext cx="7990773" cy="304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80018" tIns="45725" rIns="180018" bIns="45725"/>
          <a:lstStyle/>
          <a:p>
            <a:r>
              <a:rPr lang="pl-PL" sz="1200" b="1" dirty="0"/>
              <a:t>Czy </a:t>
            </a:r>
            <a:r>
              <a:rPr lang="pl-PL" sz="1200" b="1" u="sng" dirty="0"/>
              <a:t>karty informacyjne</a:t>
            </a:r>
            <a:r>
              <a:rPr lang="pl-PL" sz="1200" b="1" dirty="0"/>
              <a:t>, które są na terenie urzędu są </a:t>
            </a:r>
            <a:r>
              <a:rPr lang="pl-PL" sz="1200" b="1" dirty="0" smtClean="0"/>
              <a:t>uporządkowane?</a:t>
            </a:r>
            <a:endParaRPr lang="pl-PL" sz="1200" b="1" dirty="0"/>
          </a:p>
        </p:txBody>
      </p:sp>
    </p:spTree>
    <p:extLst>
      <p:ext uri="{BB962C8B-B14F-4D97-AF65-F5344CB8AC3E}">
        <p14:creationId xmlns:p14="http://schemas.microsoft.com/office/powerpoint/2010/main" val="321305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">
  <a:themeElements>
    <a:clrScheme name="ARC">
      <a:dk1>
        <a:srgbClr val="808285"/>
      </a:dk1>
      <a:lt1>
        <a:srgbClr val="FFFFFF"/>
      </a:lt1>
      <a:dk2>
        <a:srgbClr val="F89728"/>
      </a:dk2>
      <a:lt2>
        <a:srgbClr val="FFFFFF"/>
      </a:lt2>
      <a:accent1>
        <a:srgbClr val="0070C0"/>
      </a:accent1>
      <a:accent2>
        <a:srgbClr val="F89728"/>
      </a:accent2>
      <a:accent3>
        <a:srgbClr val="808285"/>
      </a:accent3>
      <a:accent4>
        <a:srgbClr val="E34A21"/>
      </a:accent4>
      <a:accent5>
        <a:srgbClr val="477237"/>
      </a:accent5>
      <a:accent6>
        <a:srgbClr val="827364"/>
      </a:accent6>
      <a:hlink>
        <a:srgbClr val="00229F"/>
      </a:hlink>
      <a:folHlink>
        <a:srgbClr val="00229F"/>
      </a:folHlink>
    </a:clrScheme>
    <a:fontScheme name="ARC">
      <a:majorFont>
        <a:latin typeface="Arial Bold"/>
        <a:ea typeface=""/>
        <a:cs typeface=""/>
      </a:majorFont>
      <a:minorFont>
        <a:latin typeface="Arial Light"/>
        <a:ea typeface=""/>
        <a:cs typeface="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ARC.potx" id="{B6432285-ECAB-4A57-AEC2-5431D4683B3D}" vid="{B8EFF4A2-3A65-4C9A-AAAC-73979D6A8750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ARC">
    <a:dk1>
      <a:srgbClr val="808285"/>
    </a:dk1>
    <a:lt1>
      <a:srgbClr val="FFFFFF"/>
    </a:lt1>
    <a:dk2>
      <a:srgbClr val="F89728"/>
    </a:dk2>
    <a:lt2>
      <a:srgbClr val="FFFFFF"/>
    </a:lt2>
    <a:accent1>
      <a:srgbClr val="0070C0"/>
    </a:accent1>
    <a:accent2>
      <a:srgbClr val="F89728"/>
    </a:accent2>
    <a:accent3>
      <a:srgbClr val="808285"/>
    </a:accent3>
    <a:accent4>
      <a:srgbClr val="E34A21"/>
    </a:accent4>
    <a:accent5>
      <a:srgbClr val="477237"/>
    </a:accent5>
    <a:accent6>
      <a:srgbClr val="827364"/>
    </a:accent6>
    <a:hlink>
      <a:srgbClr val="00229F"/>
    </a:hlink>
    <a:folHlink>
      <a:srgbClr val="00229F"/>
    </a:folHlink>
  </a:clrScheme>
  <a:fontScheme name="ARC">
    <a:majorFont>
      <a:latin typeface="Arial Bold"/>
      <a:ea typeface=""/>
      <a:cs typeface=""/>
    </a:majorFont>
    <a:minorFont>
      <a:latin typeface="Arial Light"/>
      <a:ea typeface=""/>
      <a:cs typeface=""/>
    </a:minorFont>
  </a:fontScheme>
  <a:fmtScheme name="Pakiet 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ARC</Template>
  <TotalTime>1386</TotalTime>
  <Words>1899</Words>
  <Application>Microsoft Office PowerPoint</Application>
  <PresentationFormat>Niestandardowy</PresentationFormat>
  <Paragraphs>327</Paragraphs>
  <Slides>31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31</vt:i4>
      </vt:variant>
    </vt:vector>
  </HeadingPairs>
  <TitlesOfParts>
    <vt:vector size="32" baseType="lpstr">
      <vt:lpstr>ARC</vt:lpstr>
      <vt:lpstr>TAJEMNICZY KLIENT URZĄD DZIELNICY ursynów</vt:lpstr>
      <vt:lpstr>Spis treści</vt:lpstr>
      <vt:lpstr>Informacje o metodzie</vt:lpstr>
      <vt:lpstr>Wyniki badania</vt:lpstr>
      <vt:lpstr>Kryteria oceny</vt:lpstr>
      <vt:lpstr>Wyniki badania</vt:lpstr>
      <vt:lpstr>Urząd Dzielnicy Ursynów Otoczenie: Wygląd Urzędu (1)</vt:lpstr>
      <vt:lpstr>Urząd Dzielnicy Ursynów Otoczenie: Wygląd Urzędu (2)</vt:lpstr>
      <vt:lpstr>Urząd Dzielnicy Ursynów Otoczenie: Wygląd Urzędu (3)</vt:lpstr>
      <vt:lpstr>Urząd Dzielnicy Ursynów Otoczenie: Wygląd Urzędu (4)</vt:lpstr>
      <vt:lpstr>Urząd Dzielnicy Ursynów Otoczenie: Wygląd Urzędu (5)</vt:lpstr>
      <vt:lpstr>Urząd Dzielnicy Ursynów Otoczenie: Wygląd Urzędu (6)</vt:lpstr>
      <vt:lpstr>Urząd Dzielnicy Ursynów Otoczenie: Wygląd Urzędu (7)</vt:lpstr>
      <vt:lpstr>Wyniki badania</vt:lpstr>
      <vt:lpstr>Urząd Dzielnicy Ursynów Wygląd zewnętrzny urzędnika i jego stanowisko pracy</vt:lpstr>
      <vt:lpstr>Wyniki badania</vt:lpstr>
      <vt:lpstr>Urząd Dzielnicy Ursynów Zachowanie urzędnika wobec interesanta (1)</vt:lpstr>
      <vt:lpstr>Urząd Dzielnicy Ursynów Zachowanie urzędnika wobec interesanta (2)</vt:lpstr>
      <vt:lpstr>Wyniki badania</vt:lpstr>
      <vt:lpstr>Urząd Dzielnicy Ursynów Urzędnik: Obsługa przedstawionej sprawy (1)</vt:lpstr>
      <vt:lpstr>Urząd Dzielnicy Ursynów Urzędnik: Obsługa przedstawionej sprawy (2)</vt:lpstr>
      <vt:lpstr>Urząd Dzielnicy Ursynów Urzędnik: Obsługa przedstawionej sprawy (3)</vt:lpstr>
      <vt:lpstr>Wyniki badania</vt:lpstr>
      <vt:lpstr>Urząd Dzielnicy Ursynów Urzędnik: Sposób załatwienia przedstawionej sprawy (1)</vt:lpstr>
      <vt:lpstr>Urząd Dzielnicy Ursynów Urzędnik: Sposób załatwienia przedstawionej sprawy 2014/2013 (2)</vt:lpstr>
      <vt:lpstr>Urząd Dzielnicy Ursynów Urzędnik: Sposób załatwienia przedstawionej sprawy 2015 (3)</vt:lpstr>
      <vt:lpstr>Urząd Dzielnicy Ursynów Urzędnik: Sposób załatwienia przedstawionej sprawy (3)</vt:lpstr>
      <vt:lpstr>Urząd Dzielnicy Ursynów Urzędnik: Sposób załatwiania przedstawionej sprawy (4)</vt:lpstr>
      <vt:lpstr>Urząd Dzielnicy Ursynów Urzędnik: Sposób załatwienia przedstawionej sprawy (5)</vt:lpstr>
      <vt:lpstr>Urząd Dzielnicy Ursynów Urzędnik: Sposób załatwienia przedstawionej sprawy (6)</vt:lpstr>
      <vt:lpstr>Prezentacja programu PowerPoint</vt:lpstr>
    </vt:vector>
  </TitlesOfParts>
  <Company>Centrum Edukacji Nowoczesnej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ARC</dc:creator>
  <cp:keywords>ARC;Rynek;Opinia</cp:keywords>
  <cp:lastModifiedBy>Stempniak Dorota</cp:lastModifiedBy>
  <cp:revision>167</cp:revision>
  <dcterms:created xsi:type="dcterms:W3CDTF">2013-09-17T08:07:59Z</dcterms:created>
  <dcterms:modified xsi:type="dcterms:W3CDTF">2016-01-28T12:14:01Z</dcterms:modified>
</cp:coreProperties>
</file>