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288" r:id="rId2"/>
    <p:sldId id="319" r:id="rId3"/>
    <p:sldId id="322" r:id="rId4"/>
    <p:sldId id="290" r:id="rId5"/>
    <p:sldId id="32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4" r:id="rId27"/>
    <p:sldId id="309" r:id="rId28"/>
    <p:sldId id="311" r:id="rId29"/>
    <p:sldId id="314" r:id="rId30"/>
    <p:sldId id="315" r:id="rId31"/>
    <p:sldId id="318" r:id="rId32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-1362" y="-9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73E-3"/>
          <c:y val="9.0163934426229525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7.0499999999999989</c:v>
                </c:pt>
                <c:pt idx="2" formatCode="###0.0">
                  <c:v>2.4000000000000004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7.2</c:v>
                </c:pt>
                <c:pt idx="2" formatCode="0.0">
                  <c:v>2.14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numFmt formatCode="#,##0.0" sourceLinked="0"/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5.5238095238095237</c:v>
                </c:pt>
                <c:pt idx="2" formatCode="0.0">
                  <c:v>0.95238095238095233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73967488"/>
        <c:axId val="75158272"/>
      </c:barChart>
      <c:catAx>
        <c:axId val="739674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75158272"/>
        <c:crosses val="autoZero"/>
        <c:auto val="1"/>
        <c:lblAlgn val="ctr"/>
        <c:lblOffset val="100"/>
        <c:noMultiLvlLbl val="0"/>
      </c:catAx>
      <c:valAx>
        <c:axId val="75158272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73967488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82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3"/>
          <c:y val="4.0322580645161445E-3"/>
          <c:w val="0.84615384615384803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3307904"/>
        <c:axId val="163309824"/>
      </c:barChart>
      <c:catAx>
        <c:axId val="163307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330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3098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330790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solidFill>
        <a:schemeClr val="bg2"/>
      </a:solidFill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1768960"/>
        <c:axId val="121873536"/>
      </c:barChart>
      <c:catAx>
        <c:axId val="1217689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21873536"/>
        <c:crosses val="autoZero"/>
        <c:auto val="1"/>
        <c:lblAlgn val="ctr"/>
        <c:lblOffset val="100"/>
        <c:noMultiLvlLbl val="0"/>
      </c:catAx>
      <c:valAx>
        <c:axId val="12187353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217689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Na tablicy</c:v>
                </c:pt>
                <c:pt idx="1">
                  <c:v>Na stojakach, w kieszonkach</c:v>
                </c:pt>
                <c:pt idx="2">
                  <c:v>Na stolikach</c:v>
                </c:pt>
                <c:pt idx="3">
                  <c:v>Poza okienkiem PI/ stanowiskiem WOM/ delegatury BAiSO</c:v>
                </c:pt>
                <c:pt idx="4">
                  <c:v>W okienku PI/ przy stanowisku WOM/ delegatury BAiSO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0.70000000000000007</c:v>
                </c:pt>
                <c:pt idx="1">
                  <c:v>0.5</c:v>
                </c:pt>
                <c:pt idx="2">
                  <c:v>0.25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Na tablicy</c:v>
                </c:pt>
                <c:pt idx="1">
                  <c:v>Na stojakach, w kieszonkach</c:v>
                </c:pt>
                <c:pt idx="2">
                  <c:v>Na stolikach</c:v>
                </c:pt>
                <c:pt idx="3">
                  <c:v>Poza okienkiem PI/ stanowiskiem WOM/ delegatury BAiSO</c:v>
                </c:pt>
                <c:pt idx="4">
                  <c:v>W okienku PI/ przy stanowisku WOM/ delegatury BAiSO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0.70000000000000007</c:v>
                </c:pt>
                <c:pt idx="1">
                  <c:v>0</c:v>
                </c:pt>
                <c:pt idx="2">
                  <c:v>0.1</c:v>
                </c:pt>
                <c:pt idx="3">
                  <c:v>0.25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Na tablicy</c:v>
                </c:pt>
                <c:pt idx="1">
                  <c:v>Na stojakach, w kieszonkach</c:v>
                </c:pt>
                <c:pt idx="2">
                  <c:v>Na stolikach</c:v>
                </c:pt>
                <c:pt idx="3">
                  <c:v>Poza okienkiem PI/ stanowiskiem WOM/ delegatury BAiSO</c:v>
                </c:pt>
                <c:pt idx="4">
                  <c:v>W okienku PI/ przy stanowisku WOM/ delegatury BAiSO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0.60000000000000009</c:v>
                </c:pt>
                <c:pt idx="1">
                  <c:v>0.05</c:v>
                </c:pt>
                <c:pt idx="2">
                  <c:v>0.25</c:v>
                </c:pt>
                <c:pt idx="3">
                  <c:v>0.35000000000000003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4527232"/>
        <c:axId val="134549504"/>
      </c:barChart>
      <c:catAx>
        <c:axId val="134527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54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5495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45272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1</c:v>
                </c:pt>
                <c:pt idx="1">
                  <c:v>0.9</c:v>
                </c:pt>
                <c:pt idx="2">
                  <c:v>0.95000000000000051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0.95000000000000051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0.05</c:v>
                </c:pt>
                <c:pt idx="1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1">
                  <c:v>0.1</c:v>
                </c:pt>
                <c:pt idx="2">
                  <c:v>0.05</c:v>
                </c:pt>
                <c:pt idx="8">
                  <c:v>0.05</c:v>
                </c:pt>
                <c:pt idx="16">
                  <c:v>0.95000000000000051</c:v>
                </c:pt>
                <c:pt idx="17">
                  <c:v>1</c:v>
                </c:pt>
                <c:pt idx="18">
                  <c:v>0.95000000000000051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6346240"/>
        <c:axId val="136876800"/>
      </c:barChart>
      <c:catAx>
        <c:axId val="1363462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36876800"/>
        <c:crosses val="autoZero"/>
        <c:auto val="1"/>
        <c:lblAlgn val="ctr"/>
        <c:lblOffset val="100"/>
        <c:noMultiLvlLbl val="0"/>
      </c:catAx>
      <c:valAx>
        <c:axId val="1368768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63462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45675523349437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1</c:v>
                </c:pt>
                <c:pt idx="1">
                  <c:v>0.9</c:v>
                </c:pt>
                <c:pt idx="2">
                  <c:v>0.86</c:v>
                </c:pt>
                <c:pt idx="4">
                  <c:v>1</c:v>
                </c:pt>
                <c:pt idx="5">
                  <c:v>1</c:v>
                </c:pt>
                <c:pt idx="6">
                  <c:v>0.14000000000000001</c:v>
                </c:pt>
                <c:pt idx="8">
                  <c:v>0.15</c:v>
                </c:pt>
                <c:pt idx="10">
                  <c:v>0.14000000000000001</c:v>
                </c:pt>
                <c:pt idx="12">
                  <c:v>0.9</c:v>
                </c:pt>
                <c:pt idx="13">
                  <c:v>1</c:v>
                </c:pt>
                <c:pt idx="14">
                  <c:v>0.86</c:v>
                </c:pt>
                <c:pt idx="16">
                  <c:v>0.65</c:v>
                </c:pt>
                <c:pt idx="17">
                  <c:v>0.7</c:v>
                </c:pt>
                <c:pt idx="18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1">
                  <c:v>0.05</c:v>
                </c:pt>
                <c:pt idx="2">
                  <c:v>0.14000000000000001</c:v>
                </c:pt>
                <c:pt idx="6">
                  <c:v>0.86</c:v>
                </c:pt>
                <c:pt idx="8">
                  <c:v>0.8</c:v>
                </c:pt>
                <c:pt idx="9">
                  <c:v>1</c:v>
                </c:pt>
                <c:pt idx="10">
                  <c:v>0.86</c:v>
                </c:pt>
                <c:pt idx="12">
                  <c:v>0.1</c:v>
                </c:pt>
                <c:pt idx="14">
                  <c:v>0.14000000000000001</c:v>
                </c:pt>
                <c:pt idx="16">
                  <c:v>0.2</c:v>
                </c:pt>
                <c:pt idx="17">
                  <c:v>0.25</c:v>
                </c:pt>
                <c:pt idx="18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1">
                  <c:v>0.05</c:v>
                </c:pt>
                <c:pt idx="8">
                  <c:v>0.05</c:v>
                </c:pt>
                <c:pt idx="16">
                  <c:v>0.15</c:v>
                </c:pt>
                <c:pt idx="17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3780864"/>
        <c:axId val="165712256"/>
      </c:barChart>
      <c:catAx>
        <c:axId val="1637808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5712256"/>
        <c:crosses val="autoZero"/>
        <c:auto val="1"/>
        <c:lblAlgn val="ctr"/>
        <c:lblOffset val="100"/>
        <c:noMultiLvlLbl val="0"/>
      </c:catAx>
      <c:valAx>
        <c:axId val="1657122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378086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082"/>
          <c:w val="0.84773526228702578"/>
          <c:h val="3.745370370370378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(N=16)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0.77000000000000035</c:v>
                </c:pt>
                <c:pt idx="1">
                  <c:v>0.5</c:v>
                </c:pt>
                <c:pt idx="2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(N=16)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0.23</c:v>
                </c:pt>
                <c:pt idx="1">
                  <c:v>0.21000000000000008</c:v>
                </c:pt>
                <c:pt idx="2">
                  <c:v>6.0000000000000026E-2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(N=16)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0.29000000000000015</c:v>
                </c:pt>
                <c:pt idx="2">
                  <c:v>6.0000000000000026E-2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3259008"/>
        <c:axId val="173546496"/>
      </c:barChart>
      <c:catAx>
        <c:axId val="1732590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7354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546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325900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4"/>
          <c:h val="0.29090909090909167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9746688"/>
        <c:axId val="179830784"/>
      </c:barChart>
      <c:catAx>
        <c:axId val="17974668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79830784"/>
        <c:crosses val="autoZero"/>
        <c:auto val="1"/>
        <c:lblAlgn val="ctr"/>
        <c:lblOffset val="100"/>
        <c:noMultiLvlLbl val="0"/>
      </c:catAx>
      <c:valAx>
        <c:axId val="1798307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9746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36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710784"/>
        <c:axId val="4712320"/>
      </c:barChart>
      <c:catAx>
        <c:axId val="4710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712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12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710784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64"/>
          <c:w val="0.84452303292310338"/>
          <c:h val="0.2353105128361973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36"/>
          <c:h val="0.657254216804881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0.95000000000000051</c:v>
                </c:pt>
                <c:pt idx="1">
                  <c:v>0.95000000000000051</c:v>
                </c:pt>
                <c:pt idx="2">
                  <c:v>0.95238095238095244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0.05</c:v>
                </c:pt>
                <c:pt idx="2">
                  <c:v>4.7619047619047623E-2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795264"/>
        <c:axId val="32805248"/>
      </c:barChart>
      <c:catAx>
        <c:axId val="32795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05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052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795264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68"/>
          <c:w val="1"/>
          <c:h val="0.27187829378586648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0.95000000000000018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-5.93842592592593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0.8500000000000002</c:v>
                </c:pt>
                <c:pt idx="1">
                  <c:v>0.15000000000000005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825344"/>
        <c:axId val="32826880"/>
      </c:barChart>
      <c:catAx>
        <c:axId val="3282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2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26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253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0.95000000000000051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0.95000000000000051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6212864"/>
        <c:axId val="76217344"/>
      </c:barChart>
      <c:catAx>
        <c:axId val="76212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621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21734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762128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45675523349437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0.95000000000000051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0.05</c:v>
                </c:pt>
                <c:pt idx="10">
                  <c:v>0.1</c:v>
                </c:pt>
                <c:pt idx="17">
                  <c:v>0.1</c:v>
                </c:pt>
                <c:pt idx="18">
                  <c:v>0.05</c:v>
                </c:pt>
                <c:pt idx="20">
                  <c:v>0.95000000000000051</c:v>
                </c:pt>
                <c:pt idx="21">
                  <c:v>0.95000000000000051</c:v>
                </c:pt>
                <c:pt idx="2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2" formatCode="0%">
                  <c:v>0.05</c:v>
                </c:pt>
                <c:pt idx="8" formatCode="0%">
                  <c:v>0.95000000000000051</c:v>
                </c:pt>
                <c:pt idx="9" formatCode="0%">
                  <c:v>1</c:v>
                </c:pt>
                <c:pt idx="10" formatCode="0%">
                  <c:v>0.9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1</c:v>
                </c:pt>
                <c:pt idx="16" formatCode="0%">
                  <c:v>1</c:v>
                </c:pt>
                <c:pt idx="17" formatCode="0%">
                  <c:v>0.9</c:v>
                </c:pt>
                <c:pt idx="18" formatCode="0%">
                  <c:v>0.95000000000000051</c:v>
                </c:pt>
                <c:pt idx="20" formatCode="0%">
                  <c:v>0.05</c:v>
                </c:pt>
                <c:pt idx="21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876032"/>
        <c:axId val="32877568"/>
      </c:barChart>
      <c:catAx>
        <c:axId val="328760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877568"/>
        <c:crosses val="autoZero"/>
        <c:auto val="1"/>
        <c:lblAlgn val="ctr"/>
        <c:lblOffset val="100"/>
        <c:noMultiLvlLbl val="0"/>
      </c:catAx>
      <c:valAx>
        <c:axId val="328775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7603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23E-2"/>
          <c:y val="0.96254629629629662"/>
          <c:w val="0.84773526228702578"/>
          <c:h val="3.745370370370378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046548234280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0.60000000000000053</c:v>
                </c:pt>
                <c:pt idx="1">
                  <c:v>0.75000000000000056</c:v>
                </c:pt>
                <c:pt idx="2">
                  <c:v>0.67000000000000082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9">
                  <c:v>0.05</c:v>
                </c:pt>
                <c:pt idx="1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0.4</c:v>
                </c:pt>
                <c:pt idx="1">
                  <c:v>0.25</c:v>
                </c:pt>
                <c:pt idx="2">
                  <c:v>0.3300000000000004</c:v>
                </c:pt>
                <c:pt idx="8">
                  <c:v>1</c:v>
                </c:pt>
                <c:pt idx="9">
                  <c:v>0.95000000000000051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43040"/>
        <c:axId val="33144832"/>
      </c:barChart>
      <c:catAx>
        <c:axId val="331430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144832"/>
        <c:crosses val="autoZero"/>
        <c:auto val="1"/>
        <c:lblAlgn val="ctr"/>
        <c:lblOffset val="100"/>
        <c:noMultiLvlLbl val="0"/>
      </c:catAx>
      <c:valAx>
        <c:axId val="331448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430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05"/>
          <c:w val="0.84773526228702578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575680"/>
        <c:axId val="33577216"/>
      </c:barChart>
      <c:catAx>
        <c:axId val="335756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3577216"/>
        <c:crosses val="autoZero"/>
        <c:auto val="1"/>
        <c:lblAlgn val="ctr"/>
        <c:lblOffset val="100"/>
        <c:noMultiLvlLbl val="0"/>
      </c:catAx>
      <c:valAx>
        <c:axId val="335772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5756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wydał formularzy / nie poinformował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wydał formularzy / nie poinformował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0.70000000000000018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wydał formularzy / nie poinformował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9.5238095238095247E-2</c:v>
                </c:pt>
                <c:pt idx="2">
                  <c:v>0</c:v>
                </c:pt>
                <c:pt idx="3">
                  <c:v>0</c:v>
                </c:pt>
                <c:pt idx="4">
                  <c:v>9.5000000000000029E-2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789824"/>
        <c:axId val="33791360"/>
      </c:barChart>
      <c:catAx>
        <c:axId val="33789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791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913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7898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732802336819E-2"/>
          <c:y val="5.6514442696849472E-2"/>
          <c:w val="0.67460073459947223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(N=16)***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(N=16)***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0.5625</c:v>
                </c:pt>
                <c:pt idx="1">
                  <c:v>0.6</c:v>
                </c:pt>
                <c:pt idx="2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4012E-3"/>
                  <c:y val="-2.0699848061514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(N=16)***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0.4375</c:v>
                </c:pt>
                <c:pt idx="1">
                  <c:v>0.3</c:v>
                </c:pt>
                <c:pt idx="2">
                  <c:v>0.56999999999999995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897472"/>
        <c:axId val="33911552"/>
      </c:barChart>
      <c:catAx>
        <c:axId val="3389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911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11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897472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66850112931774019"/>
          <c:y val="0.40038510194117394"/>
          <c:w val="0.31857008285283034"/>
          <c:h val="0.15851172389912968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974528"/>
        <c:axId val="33980416"/>
      </c:barChart>
      <c:catAx>
        <c:axId val="339745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3980416"/>
        <c:crosses val="autoZero"/>
        <c:auto val="1"/>
        <c:lblAlgn val="ctr"/>
        <c:lblOffset val="100"/>
        <c:noMultiLvlLbl val="0"/>
      </c:catAx>
      <c:valAx>
        <c:axId val="339804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9745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  <c:pt idx="2">
                  <c:v>0.3000000000000001</c:v>
                </c:pt>
                <c:pt idx="3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0.95238095238095233</c:v>
                </c:pt>
                <c:pt idx="1">
                  <c:v>9.5238095238095247E-2</c:v>
                </c:pt>
                <c:pt idx="2">
                  <c:v>9.5238095238095247E-2</c:v>
                </c:pt>
                <c:pt idx="3">
                  <c:v>4.7619047619047623E-2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02656"/>
        <c:axId val="34104448"/>
      </c:barChart>
      <c:catAx>
        <c:axId val="34102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04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044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026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9.5238095238095233E-2</c:v>
                </c:pt>
                <c:pt idx="3">
                  <c:v>0.45</c:v>
                </c:pt>
                <c:pt idx="4">
                  <c:v>4.7619047619047616E-2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0.23809523809523811</c:v>
                </c:pt>
                <c:pt idx="1">
                  <c:v>9.5238095238095233E-2</c:v>
                </c:pt>
                <c:pt idx="2">
                  <c:v>4.7619047619047616E-2</c:v>
                </c:pt>
                <c:pt idx="3">
                  <c:v>0.57142857142857151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28256"/>
        <c:axId val="34129792"/>
      </c:barChart>
      <c:catAx>
        <c:axId val="34128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29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29792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282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029760"/>
        <c:axId val="35031296"/>
      </c:barChart>
      <c:catAx>
        <c:axId val="350297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031296"/>
        <c:crosses val="autoZero"/>
        <c:auto val="1"/>
        <c:lblAlgn val="ctr"/>
        <c:lblOffset val="100"/>
        <c:noMultiLvlLbl val="0"/>
      </c:catAx>
      <c:valAx>
        <c:axId val="350312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0297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0.70000000000000018</c:v>
                </c:pt>
                <c:pt idx="1">
                  <c:v>0.6000000000000002</c:v>
                </c:pt>
                <c:pt idx="2">
                  <c:v>0.65000000000000024</c:v>
                </c:pt>
                <c:pt idx="3">
                  <c:v>0.5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0.95000000000000018</c:v>
                </c:pt>
                <c:pt idx="1">
                  <c:v>0.75000000000000022</c:v>
                </c:pt>
                <c:pt idx="2">
                  <c:v>0.8500000000000002</c:v>
                </c:pt>
                <c:pt idx="3">
                  <c:v>0.8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0.85714285714285732</c:v>
                </c:pt>
                <c:pt idx="1">
                  <c:v>0.38095238095238115</c:v>
                </c:pt>
                <c:pt idx="2">
                  <c:v>0.71428571428571452</c:v>
                </c:pt>
                <c:pt idx="3">
                  <c:v>0.52380952380952384</c:v>
                </c:pt>
                <c:pt idx="4">
                  <c:v>4.7619047619047623E-2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051392"/>
        <c:axId val="35052928"/>
      </c:barChart>
      <c:catAx>
        <c:axId val="35051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05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529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0513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1361024"/>
        <c:axId val="119739136"/>
      </c:barChart>
      <c:catAx>
        <c:axId val="11136102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19739136"/>
        <c:crosses val="autoZero"/>
        <c:auto val="1"/>
        <c:lblAlgn val="ctr"/>
        <c:lblOffset val="100"/>
        <c:noMultiLvlLbl val="0"/>
      </c:catAx>
      <c:valAx>
        <c:axId val="11973913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113610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187328"/>
        <c:axId val="35189120"/>
      </c:barChart>
      <c:catAx>
        <c:axId val="351873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189120"/>
        <c:crosses val="autoZero"/>
        <c:auto val="1"/>
        <c:lblAlgn val="ctr"/>
        <c:lblOffset val="100"/>
        <c:noMultiLvlLbl val="0"/>
      </c:catAx>
      <c:valAx>
        <c:axId val="351891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187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2013 (N=15)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202176"/>
        <c:axId val="35203712"/>
      </c:barChart>
      <c:catAx>
        <c:axId val="3520217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203712"/>
        <c:crosses val="autoZero"/>
        <c:auto val="1"/>
        <c:lblAlgn val="ctr"/>
        <c:lblOffset val="100"/>
        <c:noMultiLvlLbl val="0"/>
      </c:catAx>
      <c:valAx>
        <c:axId val="352037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2021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0.2</c:v>
                </c:pt>
                <c:pt idx="2">
                  <c:v>0.15</c:v>
                </c:pt>
                <c:pt idx="3">
                  <c:v>0.05</c:v>
                </c:pt>
                <c:pt idx="4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  <c:pt idx="4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255040"/>
        <c:axId val="35256576"/>
      </c:barChart>
      <c:catAx>
        <c:axId val="35255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25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565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2550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0"/>
          <c:w val="0.61261412037037033"/>
          <c:h val="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poinformował, że nie ma opłat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19444444444444E-3"/>
                  <c:y val="4.9463292349135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poinformował, że nie ma opłat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0.89</c:v>
                </c:pt>
                <c:pt idx="1">
                  <c:v>0.11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19444444444444E-3"/>
                  <c:y val="4.655368691683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poinformował, że nie ma opłat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0.93333333333333335</c:v>
                </c:pt>
                <c:pt idx="1">
                  <c:v>0</c:v>
                </c:pt>
                <c:pt idx="2">
                  <c:v>6.6666666666666666E-2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342208"/>
        <c:axId val="35343744"/>
      </c:barChart>
      <c:catAx>
        <c:axId val="35342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34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43744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53422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(N=12)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359744"/>
        <c:axId val="35676928"/>
      </c:barChart>
      <c:catAx>
        <c:axId val="3535974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676928"/>
        <c:crosses val="autoZero"/>
        <c:auto val="1"/>
        <c:lblAlgn val="ctr"/>
        <c:lblOffset val="100"/>
        <c:noMultiLvlLbl val="0"/>
      </c:catAx>
      <c:valAx>
        <c:axId val="3567692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3597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(N=8)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693312"/>
        <c:axId val="35694848"/>
      </c:barChart>
      <c:catAx>
        <c:axId val="3569331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694848"/>
        <c:crosses val="autoZero"/>
        <c:auto val="1"/>
        <c:lblAlgn val="ctr"/>
        <c:lblOffset val="100"/>
        <c:noMultiLvlLbl val="0"/>
      </c:catAx>
      <c:valAx>
        <c:axId val="356948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6933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0.33333333333333326</c:v>
                </c:pt>
                <c:pt idx="1">
                  <c:v>0.41666666666666674</c:v>
                </c:pt>
                <c:pt idx="2">
                  <c:v>0.16666666666666663</c:v>
                </c:pt>
                <c:pt idx="3">
                  <c:v>8.3333333333333315E-2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3"/>
        <c:axId val="35702272"/>
        <c:axId val="36143488"/>
      </c:barChart>
      <c:catAx>
        <c:axId val="35702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43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4348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357022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7037037037"/>
          <c:y val="6.3232370024832445E-4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9444444444444E-3"/>
                  <c:y val="-2.6186448890718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poinformował, że nie ma opłat</c:v>
                </c:pt>
                <c:pt idx="4">
                  <c:v>podał sumę oraz podał wysokość poszczególnych opłat</c:v>
                </c:pt>
                <c:pt idx="5">
                  <c:v>podał wyłącznie wysokość poszczególnych opłat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0.375</c:v>
                </c:pt>
                <c:pt idx="3">
                  <c:v>0.375</c:v>
                </c:pt>
                <c:pt idx="4">
                  <c:v>0.125</c:v>
                </c:pt>
                <c:pt idx="5">
                  <c:v>0.125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poinformował, że nie ma opłat</c:v>
                </c:pt>
                <c:pt idx="4">
                  <c:v>podał sumę oraz podał wysokość poszczególnych opłat</c:v>
                </c:pt>
                <c:pt idx="5">
                  <c:v>podał wyłącznie wysokość poszczególnych opłat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poinformował, że nie ma opłat</c:v>
                </c:pt>
                <c:pt idx="4">
                  <c:v>podał sumę oraz podał wysokość poszczególnych opłat</c:v>
                </c:pt>
                <c:pt idx="5">
                  <c:v>podał wyłącznie wysokość poszczególnych opłat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6154368"/>
        <c:axId val="36156160"/>
      </c:barChart>
      <c:catAx>
        <c:axId val="36154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56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56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1543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46880"/>
        <c:axId val="56348672"/>
      </c:barChart>
      <c:catAx>
        <c:axId val="563468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6348672"/>
        <c:crosses val="autoZero"/>
        <c:auto val="1"/>
        <c:lblAlgn val="ctr"/>
        <c:lblOffset val="100"/>
        <c:noMultiLvlLbl val="0"/>
      </c:catAx>
      <c:valAx>
        <c:axId val="563486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46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3577083099820255"/>
          <c:y val="7.2600468758932168E-2"/>
          <c:w val="0.46247770593422605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 formatCode="###0%">
                  <c:v>0.66666666666666652</c:v>
                </c:pt>
                <c:pt idx="1">
                  <c:v>0.08</c:v>
                </c:pt>
                <c:pt idx="2">
                  <c:v>0</c:v>
                </c:pt>
                <c:pt idx="3">
                  <c:v>0.25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0.35</c:v>
                </c:pt>
                <c:pt idx="1">
                  <c:v>0.05</c:v>
                </c:pt>
                <c:pt idx="2">
                  <c:v>0</c:v>
                </c:pt>
                <c:pt idx="3">
                  <c:v>0.1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0.14000000000000001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0.1</c:v>
                </c:pt>
                <c:pt idx="4">
                  <c:v>0.76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368512"/>
        <c:axId val="56370304"/>
      </c:barChart>
      <c:catAx>
        <c:axId val="56368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370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370304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563685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0.4</c:v>
                </c:pt>
                <c:pt idx="2">
                  <c:v>0.55000000000000004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0.25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0706176"/>
        <c:axId val="120707712"/>
      </c:barChart>
      <c:catAx>
        <c:axId val="120706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707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70771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7061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0.05</c:v>
                </c:pt>
                <c:pt idx="2">
                  <c:v>0.15000000000000005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0.90476190476190455</c:v>
                </c:pt>
                <c:pt idx="1">
                  <c:v>0</c:v>
                </c:pt>
                <c:pt idx="2">
                  <c:v>9.5238095238095247E-2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406400"/>
        <c:axId val="56407936"/>
      </c:barChart>
      <c:catAx>
        <c:axId val="56406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0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079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064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(N=12)**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463360"/>
        <c:axId val="56464896"/>
      </c:barChart>
      <c:catAx>
        <c:axId val="564633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6464896"/>
        <c:crosses val="autoZero"/>
        <c:auto val="1"/>
        <c:lblAlgn val="ctr"/>
        <c:lblOffset val="100"/>
        <c:noMultiLvlLbl val="0"/>
      </c:catAx>
      <c:valAx>
        <c:axId val="564648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4633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1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945675523349437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0.5</c:v>
                </c:pt>
                <c:pt idx="1">
                  <c:v>0.8</c:v>
                </c:pt>
                <c:pt idx="2">
                  <c:v>0.62</c:v>
                </c:pt>
                <c:pt idx="4">
                  <c:v>0.15</c:v>
                </c:pt>
                <c:pt idx="5">
                  <c:v>0.5</c:v>
                </c:pt>
                <c:pt idx="6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0.5</c:v>
                </c:pt>
                <c:pt idx="1">
                  <c:v>0.2</c:v>
                </c:pt>
                <c:pt idx="2">
                  <c:v>0.38</c:v>
                </c:pt>
                <c:pt idx="4">
                  <c:v>0.65</c:v>
                </c:pt>
                <c:pt idx="5">
                  <c:v>0.25</c:v>
                </c:pt>
                <c:pt idx="6">
                  <c:v>0.62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0" formatCode="0%">
                  <c:v>0.05</c:v>
                </c:pt>
                <c:pt idx="4" formatCode="0%">
                  <c:v>0.2</c:v>
                </c:pt>
                <c:pt idx="5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648448"/>
        <c:axId val="56649984"/>
      </c:barChart>
      <c:catAx>
        <c:axId val="5664844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649984"/>
        <c:crosses val="autoZero"/>
        <c:auto val="1"/>
        <c:lblAlgn val="ctr"/>
        <c:lblOffset val="100"/>
        <c:noMultiLvlLbl val="0"/>
      </c:catAx>
      <c:valAx>
        <c:axId val="566499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64844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t"/>
      <c:layout>
        <c:manualLayout>
          <c:xMode val="edge"/>
          <c:yMode val="edge"/>
          <c:x val="5.4779592453184551E-4"/>
          <c:y val="0.47568193355868404"/>
          <c:w val="0.9994522040754682"/>
          <c:h val="6.9239936604633304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73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0.85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087872"/>
        <c:axId val="57089408"/>
      </c:barChart>
      <c:catAx>
        <c:axId val="570878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7089408"/>
        <c:crosses val="autoZero"/>
        <c:auto val="1"/>
        <c:lblAlgn val="ctr"/>
        <c:lblOffset val="100"/>
        <c:noMultiLvlLbl val="0"/>
      </c:catAx>
      <c:valAx>
        <c:axId val="570894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0878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0654100529100525"/>
          <c:w val="1"/>
          <c:h val="0.1934589947089947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11E-2"/>
          <c:w val="0.94925028835063441"/>
          <c:h val="0.91803278688524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7128832"/>
        <c:axId val="57130368"/>
      </c:barChart>
      <c:catAx>
        <c:axId val="571288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7130368"/>
        <c:crosses val="autoZero"/>
        <c:auto val="1"/>
        <c:lblAlgn val="ctr"/>
        <c:lblOffset val="100"/>
        <c:noMultiLvlLbl val="0"/>
      </c:catAx>
      <c:valAx>
        <c:axId val="571303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71288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13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0.95000000000000051</c:v>
                </c:pt>
                <c:pt idx="1">
                  <c:v>1</c:v>
                </c:pt>
                <c:pt idx="2">
                  <c:v>0.95000000000000051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1</c:v>
                </c:pt>
                <c:pt idx="2">
                  <c:v>0.95000000000000051</c:v>
                </c:pt>
                <c:pt idx="3">
                  <c:v>0.9</c:v>
                </c:pt>
                <c:pt idx="4">
                  <c:v>0.95000000000000051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0.95000000000000051</c:v>
                </c:pt>
                <c:pt idx="4">
                  <c:v>0.95000000000000051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924608"/>
        <c:axId val="57938688"/>
      </c:barChart>
      <c:catAx>
        <c:axId val="579246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7938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3868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9246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8E-3"/>
          <c:w val="0.99923738681327257"/>
          <c:h val="0.890495867768596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0.62000000000000055</c:v>
                </c:pt>
                <c:pt idx="1">
                  <c:v>0.5</c:v>
                </c:pt>
                <c:pt idx="2">
                  <c:v>0.60000000000000053</c:v>
                </c:pt>
                <c:pt idx="4">
                  <c:v>0.76000000000000056</c:v>
                </c:pt>
                <c:pt idx="5">
                  <c:v>0.60000000000000053</c:v>
                </c:pt>
                <c:pt idx="6">
                  <c:v>0.8</c:v>
                </c:pt>
                <c:pt idx="8">
                  <c:v>0.76000000000000056</c:v>
                </c:pt>
                <c:pt idx="9">
                  <c:v>0.70000000000000051</c:v>
                </c:pt>
                <c:pt idx="10">
                  <c:v>0.8</c:v>
                </c:pt>
                <c:pt idx="12">
                  <c:v>0.9</c:v>
                </c:pt>
                <c:pt idx="13">
                  <c:v>0.75000000000000056</c:v>
                </c:pt>
                <c:pt idx="14">
                  <c:v>0.8</c:v>
                </c:pt>
                <c:pt idx="16">
                  <c:v>0.67000000000000082</c:v>
                </c:pt>
                <c:pt idx="17">
                  <c:v>0.70000000000000051</c:v>
                </c:pt>
                <c:pt idx="18">
                  <c:v>0.75000000000000056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0.3300000000000004</c:v>
                </c:pt>
                <c:pt idx="1">
                  <c:v>0.45</c:v>
                </c:pt>
                <c:pt idx="2">
                  <c:v>0.30000000000000027</c:v>
                </c:pt>
                <c:pt idx="4">
                  <c:v>0.19</c:v>
                </c:pt>
                <c:pt idx="5">
                  <c:v>0.30000000000000027</c:v>
                </c:pt>
                <c:pt idx="6">
                  <c:v>0.1</c:v>
                </c:pt>
                <c:pt idx="8">
                  <c:v>0.24000000000000013</c:v>
                </c:pt>
                <c:pt idx="9">
                  <c:v>0.25</c:v>
                </c:pt>
                <c:pt idx="10">
                  <c:v>0.15000000000000013</c:v>
                </c:pt>
                <c:pt idx="12">
                  <c:v>0.1</c:v>
                </c:pt>
                <c:pt idx="13">
                  <c:v>0.25</c:v>
                </c:pt>
                <c:pt idx="14">
                  <c:v>0.2</c:v>
                </c:pt>
                <c:pt idx="16">
                  <c:v>0.3300000000000004</c:v>
                </c:pt>
                <c:pt idx="17">
                  <c:v>0.2</c:v>
                </c:pt>
                <c:pt idx="18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4">
                  <c:v>0.05</c:v>
                </c:pt>
                <c:pt idx="5">
                  <c:v>0.1</c:v>
                </c:pt>
                <c:pt idx="6">
                  <c:v>0.05</c:v>
                </c:pt>
                <c:pt idx="9">
                  <c:v>0.05</c:v>
                </c:pt>
                <c:pt idx="10">
                  <c:v>0.05</c:v>
                </c:pt>
                <c:pt idx="17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63"/>
                  <c:y val="-2.4470208773661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58725102929506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2" formatCode="0%">
                  <c:v>0.05</c:v>
                </c:pt>
                <c:pt idx="6" formatCode="0%">
                  <c:v>0.05</c:v>
                </c:pt>
                <c:pt idx="18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7996800"/>
        <c:axId val="57998336"/>
      </c:barChart>
      <c:catAx>
        <c:axId val="5799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7998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983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7996800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746"/>
          <c:w val="0.98589065255732089"/>
          <c:h val="6.014955970740337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3"/>
          <c:y val="4.0322580645161445E-3"/>
          <c:w val="0.84615384615384803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0.95000000000000018</c:v>
                </c:pt>
                <c:pt idx="1">
                  <c:v>1</c:v>
                </c:pt>
                <c:pt idx="2">
                  <c:v>0.95000000000000018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0768768"/>
        <c:axId val="140808576"/>
      </c:barChart>
      <c:catAx>
        <c:axId val="140768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80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8085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768768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3"/>
          <c:y val="4.0322580645161445E-3"/>
          <c:w val="0.84615384615384803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3077760"/>
        <c:axId val="143079680"/>
      </c:barChart>
      <c:catAx>
        <c:axId val="1430777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3079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0796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307776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54589824"/>
        <c:axId val="154702208"/>
      </c:barChart>
      <c:catAx>
        <c:axId val="15458982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54702208"/>
        <c:crosses val="autoZero"/>
        <c:auto val="1"/>
        <c:lblAlgn val="ctr"/>
        <c:lblOffset val="100"/>
        <c:noMultiLvlLbl val="0"/>
      </c:catAx>
      <c:valAx>
        <c:axId val="15470220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545898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1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informacji, przy punkcie informacyjnym</c:v>
                </c:pt>
                <c:pt idx="4">
                  <c:v>W innym miejscu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0.4</c:v>
                </c:pt>
                <c:pt idx="2">
                  <c:v>0.15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informacji, przy punkcie informacyjnym</c:v>
                </c:pt>
                <c:pt idx="4">
                  <c:v>W innym miejscu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informacji, przy punkcie informacyjnym</c:v>
                </c:pt>
                <c:pt idx="4">
                  <c:v>W innym miejscu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0.4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8041984"/>
        <c:axId val="158043520"/>
      </c:barChart>
      <c:catAx>
        <c:axId val="158041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804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0435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80419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3"/>
          <c:y val="4.0322580645161445E-3"/>
          <c:w val="0.84615384615384803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1102080"/>
        <c:axId val="161128448"/>
      </c:barChart>
      <c:catAx>
        <c:axId val="161102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12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1284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110208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</a:t>
            </a:r>
            <a:r>
              <a:rPr lang="pl-PL" smtClean="0"/>
              <a:t>ursynów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>
                <a:solidFill>
                  <a:srgbClr val="808285"/>
                </a:solidFill>
              </a:rPr>
              <a:t>Warszawa, Grudzień 2015</a:t>
            </a: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Ursynów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597746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00397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8199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001585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Ursynów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26109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36589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76950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002875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863030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712285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47151"/>
              </p:ext>
            </p:extLst>
          </p:nvPr>
        </p:nvGraphicFramePr>
        <p:xfrm>
          <a:off x="4356770" y="2440202"/>
          <a:ext cx="1800000" cy="4157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26400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67654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808596"/>
              </p:ext>
            </p:extLst>
          </p:nvPr>
        </p:nvGraphicFramePr>
        <p:xfrm>
          <a:off x="5508898" y="2494735"/>
          <a:ext cx="3456384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34530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46481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8606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35" name="pole tekstowe 6"/>
          <p:cNvSpPr txBox="1">
            <a:spLocks noChangeArrowheads="1"/>
          </p:cNvSpPr>
          <p:nvPr/>
        </p:nvSpPr>
        <p:spPr bwMode="auto">
          <a:xfrm>
            <a:off x="7732325" y="162959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6" name="pole tekstowe 6"/>
          <p:cNvSpPr txBox="1">
            <a:spLocks noChangeArrowheads="1"/>
          </p:cNvSpPr>
          <p:nvPr/>
        </p:nvSpPr>
        <p:spPr bwMode="auto">
          <a:xfrm>
            <a:off x="7732325" y="245878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7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9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pole tekstowe 6"/>
          <p:cNvSpPr txBox="1">
            <a:spLocks noChangeArrowheads="1"/>
          </p:cNvSpPr>
          <p:nvPr/>
        </p:nvSpPr>
        <p:spPr bwMode="auto">
          <a:xfrm>
            <a:off x="7741146" y="551802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767067"/>
              </p:ext>
            </p:extLst>
          </p:nvPr>
        </p:nvGraphicFramePr>
        <p:xfrm>
          <a:off x="2904974" y="2128055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233834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91885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43102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88220"/>
              </p:ext>
            </p:extLst>
          </p:nvPr>
        </p:nvGraphicFramePr>
        <p:xfrm>
          <a:off x="108298" y="242075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-35718" y="64860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176262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816610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53042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poinformował o formularzu/wniosku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08078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-35718" y="64860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509997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44150"/>
              </p:ext>
            </p:extLst>
          </p:nvPr>
        </p:nvGraphicFramePr>
        <p:xfrm>
          <a:off x="782908" y="2493690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97999"/>
              </p:ext>
            </p:extLst>
          </p:nvPr>
        </p:nvGraphicFramePr>
        <p:xfrm>
          <a:off x="535677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76970"/>
              </p:ext>
            </p:extLst>
          </p:nvPr>
        </p:nvGraphicFramePr>
        <p:xfrm>
          <a:off x="36290" y="2422130"/>
          <a:ext cx="1800000" cy="3959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682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92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92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32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10424"/>
              </p:ext>
            </p:extLst>
          </p:nvPr>
        </p:nvGraphicFramePr>
        <p:xfrm>
          <a:off x="4392874" y="249369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350124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Czy urzędnik poinformował Cię sam o następujących krokach do załatwienia przedstawionej przez Ciebie sprawy?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85085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7464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144192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2014/2013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204624"/>
              </p:ext>
            </p:extLst>
          </p:nvPr>
        </p:nvGraphicFramePr>
        <p:xfrm>
          <a:off x="972874" y="2781721"/>
          <a:ext cx="4320000" cy="363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86810"/>
              </p:ext>
            </p:extLst>
          </p:nvPr>
        </p:nvGraphicFramePr>
        <p:xfrm>
          <a:off x="180306" y="2781721"/>
          <a:ext cx="1800000" cy="367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66829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63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83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83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009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090839"/>
              </p:ext>
            </p:extLst>
          </p:nvPr>
        </p:nvGraphicFramePr>
        <p:xfrm>
          <a:off x="5029215" y="2494734"/>
          <a:ext cx="4320000" cy="43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232732"/>
              </p:ext>
            </p:extLst>
          </p:nvPr>
        </p:nvGraphicFramePr>
        <p:xfrm>
          <a:off x="4068738" y="2585276"/>
          <a:ext cx="1944216" cy="4300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112409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409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635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635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ma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 opłatach lub ich braku)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532655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465155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92288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431758"/>
              </p:ext>
            </p:extLst>
          </p:nvPr>
        </p:nvGraphicFramePr>
        <p:xfrm>
          <a:off x="5029215" y="1989634"/>
          <a:ext cx="4320000" cy="43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 opłatach lub ich braku) 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375493" y="6526138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 </a:t>
            </a:r>
            <a:endParaRPr lang="en-GB" sz="1000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95393"/>
              </p:ext>
            </p:extLst>
          </p:nvPr>
        </p:nvGraphicFramePr>
        <p:xfrm>
          <a:off x="4032734" y="2636661"/>
          <a:ext cx="1944216" cy="3497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39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39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  <a:endParaRPr kumimoji="0" lang="pl-PL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28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787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78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6679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303557"/>
              </p:ext>
            </p:extLst>
          </p:nvPr>
        </p:nvGraphicFramePr>
        <p:xfrm>
          <a:off x="180306" y="2422130"/>
          <a:ext cx="1800200" cy="3959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Podawał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8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802243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179766"/>
              </p:ext>
            </p:extLst>
          </p:nvPr>
        </p:nvGraphicFramePr>
        <p:xfrm>
          <a:off x="1110424" y="2582624"/>
          <a:ext cx="3606386" cy="351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59817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56163"/>
              </p:ext>
            </p:extLst>
          </p:nvPr>
        </p:nvGraphicFramePr>
        <p:xfrm>
          <a:off x="108298" y="2421682"/>
          <a:ext cx="1872208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9" y="6486068"/>
            <a:ext cx="255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23070"/>
              </p:ext>
            </p:extLst>
          </p:nvPr>
        </p:nvGraphicFramePr>
        <p:xfrm>
          <a:off x="468338" y="2205658"/>
          <a:ext cx="3453449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2700585" y="6466370"/>
            <a:ext cx="295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216615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14672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68367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7732325" y="19341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7732325" y="363082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7732325" y="522999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367348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98411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07227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472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81390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231575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-35718" y="64860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20615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pole tekstowe 6"/>
          <p:cNvSpPr txBox="1">
            <a:spLocks noChangeArrowheads="1"/>
          </p:cNvSpPr>
          <p:nvPr/>
        </p:nvSpPr>
        <p:spPr bwMode="auto">
          <a:xfrm>
            <a:off x="7732325" y="2890728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pole tekstowe 6"/>
          <p:cNvSpPr txBox="1">
            <a:spLocks noChangeArrowheads="1"/>
          </p:cNvSpPr>
          <p:nvPr/>
        </p:nvSpPr>
        <p:spPr bwMode="auto">
          <a:xfrm>
            <a:off x="7732325" y="3808493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9" name="pole tekstowe 6"/>
          <p:cNvSpPr txBox="1">
            <a:spLocks noChangeArrowheads="1"/>
          </p:cNvSpPr>
          <p:nvPr/>
        </p:nvSpPr>
        <p:spPr bwMode="auto">
          <a:xfrm>
            <a:off x="7732325" y="4618920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pole tekstowe 6"/>
          <p:cNvSpPr txBox="1">
            <a:spLocks noChangeArrowheads="1"/>
          </p:cNvSpPr>
          <p:nvPr/>
        </p:nvSpPr>
        <p:spPr bwMode="auto">
          <a:xfrm>
            <a:off x="7732325" y="5483016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0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42866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035555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609054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Ursynów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621993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Ursynów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279957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37473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1386</TotalTime>
  <Words>1899</Words>
  <Application>Microsoft Office PowerPoint</Application>
  <PresentationFormat>Niestandardowy</PresentationFormat>
  <Paragraphs>327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ursynów</vt:lpstr>
      <vt:lpstr>Spis treści</vt:lpstr>
      <vt:lpstr>Informacje o metodzie</vt:lpstr>
      <vt:lpstr>Wyniki badania</vt:lpstr>
      <vt:lpstr>Kryteria oceny</vt:lpstr>
      <vt:lpstr>Wyniki badania</vt:lpstr>
      <vt:lpstr>Urząd Dzielnicy Ursynów Otoczenie: Wygląd Urzędu (1)</vt:lpstr>
      <vt:lpstr>Urząd Dzielnicy Ursynów Otoczenie: Wygląd Urzędu (2)</vt:lpstr>
      <vt:lpstr>Urząd Dzielnicy Ursynów Otoczenie: Wygląd Urzędu (3)</vt:lpstr>
      <vt:lpstr>Urząd Dzielnicy Ursynów Otoczenie: Wygląd Urzędu (4)</vt:lpstr>
      <vt:lpstr>Urząd Dzielnicy Ursynów Otoczenie: Wygląd Urzędu (5)</vt:lpstr>
      <vt:lpstr>Urząd Dzielnicy Ursynów Otoczenie: Wygląd Urzędu (6)</vt:lpstr>
      <vt:lpstr>Urząd Dzielnicy Ursynów Otoczenie: Wygląd Urzędu (7)</vt:lpstr>
      <vt:lpstr>Wyniki badania</vt:lpstr>
      <vt:lpstr>Urząd Dzielnicy Ursynów Wygląd zewnętrzny urzędnika i jego stanowisko pracy</vt:lpstr>
      <vt:lpstr>Wyniki badania</vt:lpstr>
      <vt:lpstr>Urząd Dzielnicy Ursynów Zachowanie urzędnika wobec interesanta (1)</vt:lpstr>
      <vt:lpstr>Urząd Dzielnicy Ursynów Zachowanie urzędnika wobec interesanta (2)</vt:lpstr>
      <vt:lpstr>Wyniki badania</vt:lpstr>
      <vt:lpstr>Urząd Dzielnicy Ursynów Urzędnik: Obsługa przedstawionej sprawy (1)</vt:lpstr>
      <vt:lpstr>Urząd Dzielnicy Ursynów Urzędnik: Obsługa przedstawionej sprawy (2)</vt:lpstr>
      <vt:lpstr>Urząd Dzielnicy Ursynów Urzędnik: Obsługa przedstawionej sprawy (3)</vt:lpstr>
      <vt:lpstr>Wyniki badania</vt:lpstr>
      <vt:lpstr>Urząd Dzielnicy Ursynów Urzędnik: Sposób załatwienia przedstawionej sprawy (1)</vt:lpstr>
      <vt:lpstr>Urząd Dzielnicy Ursynów Urzędnik: Sposób załatwienia przedstawionej sprawy 2014/2013 (2)</vt:lpstr>
      <vt:lpstr>Urząd Dzielnicy Ursynów Urzędnik: Sposób załatwienia przedstawionej sprawy 2015 (3)</vt:lpstr>
      <vt:lpstr>Urząd Dzielnicy Ursynów Urzędnik: Sposób załatwienia przedstawionej sprawy (3)</vt:lpstr>
      <vt:lpstr>Urząd Dzielnicy Ursynów Urzędnik: Sposób załatwiania przedstawionej sprawy (4)</vt:lpstr>
      <vt:lpstr>Urząd Dzielnicy Ursynów Urzędnik: Sposób załatwienia przedstawionej sprawy (5)</vt:lpstr>
      <vt:lpstr>Urząd Dzielnicy Ursynów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167</cp:revision>
  <dcterms:created xsi:type="dcterms:W3CDTF">2013-09-17T08:07:59Z</dcterms:created>
  <dcterms:modified xsi:type="dcterms:W3CDTF">2016-01-28T12:14:01Z</dcterms:modified>
</cp:coreProperties>
</file>