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drawings/drawing3.xml" ContentType="application/vnd.openxmlformats-officedocument.drawingml.chartshapes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sldIdLst>
    <p:sldId id="321" r:id="rId2"/>
    <p:sldId id="322" r:id="rId3"/>
    <p:sldId id="319" r:id="rId4"/>
    <p:sldId id="290" r:id="rId5"/>
    <p:sldId id="323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4" r:id="rId27"/>
    <p:sldId id="309" r:id="rId28"/>
    <p:sldId id="311" r:id="rId29"/>
    <p:sldId id="314" r:id="rId30"/>
    <p:sldId id="315" r:id="rId31"/>
    <p:sldId id="318" r:id="rId32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65" autoAdjust="0"/>
    <p:restoredTop sz="94660"/>
  </p:normalViewPr>
  <p:slideViewPr>
    <p:cSldViewPr showGuides="1">
      <p:cViewPr varScale="1">
        <p:scale>
          <a:sx n="119" d="100"/>
          <a:sy n="119" d="100"/>
        </p:scale>
        <p:origin x="-1362" y="-9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66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1.7999999999999992</c:v>
                </c:pt>
                <c:pt idx="2" formatCode="###0.0">
                  <c:v>0.3500000000000002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2.5</c:v>
                </c:pt>
                <c:pt idx="2" formatCode="0.0">
                  <c:v>1.3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4.4000000000000004</c:v>
                </c:pt>
                <c:pt idx="2" formatCode="0.0">
                  <c:v>1.1363636363636365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3371904"/>
        <c:axId val="64192896"/>
      </c:barChart>
      <c:catAx>
        <c:axId val="633719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64192896"/>
        <c:crosses val="autoZero"/>
        <c:auto val="1"/>
        <c:lblAlgn val="ctr"/>
        <c:lblOffset val="100"/>
        <c:noMultiLvlLbl val="0"/>
      </c:catAx>
      <c:valAx>
        <c:axId val="64192896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63371904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82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1"/>
          <c:y val="4.0322580645161437E-3"/>
          <c:w val="0.84615384615384792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0.9500000000000004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0.1</c:v>
                </c:pt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0767232"/>
        <c:axId val="140768768"/>
      </c:barChart>
      <c:catAx>
        <c:axId val="1407672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07687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07687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76723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42478720"/>
        <c:axId val="143078528"/>
      </c:barChart>
      <c:catAx>
        <c:axId val="14247872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43078528"/>
        <c:crosses val="autoZero"/>
        <c:auto val="1"/>
        <c:lblAlgn val="ctr"/>
        <c:lblOffset val="100"/>
        <c:noMultiLvlLbl val="0"/>
      </c:catAx>
      <c:valAx>
        <c:axId val="14307852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4247872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Poza okienkiem PI/ stanowiskiem WOM/ delegatury BAiSO</c:v>
                </c:pt>
                <c:pt idx="2">
                  <c:v>Na stolikach</c:v>
                </c:pt>
                <c:pt idx="3">
                  <c:v>W okienku PI/ przy stanowisku WOM/ delegatury BAiSO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0.85</c:v>
                </c:pt>
                <c:pt idx="1">
                  <c:v>0.4</c:v>
                </c:pt>
                <c:pt idx="2">
                  <c:v>0.2</c:v>
                </c:pt>
                <c:pt idx="3">
                  <c:v>0.05</c:v>
                </c:pt>
                <c:pt idx="4">
                  <c:v>0.1</c:v>
                </c:pt>
                <c:pt idx="5">
                  <c:v>0</c:v>
                </c:pt>
                <c:pt idx="6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Poza okienkiem PI/ stanowiskiem WOM/ delegatury BAiSO</c:v>
                </c:pt>
                <c:pt idx="2">
                  <c:v>Na stolikach</c:v>
                </c:pt>
                <c:pt idx="3">
                  <c:v>W okienku PI/ przy stanowisku WOM/ delegatury BAiSO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0.9</c:v>
                </c:pt>
                <c:pt idx="1">
                  <c:v>0.42</c:v>
                </c:pt>
                <c:pt idx="2">
                  <c:v>0.21</c:v>
                </c:pt>
                <c:pt idx="3">
                  <c:v>0</c:v>
                </c:pt>
                <c:pt idx="4">
                  <c:v>0.16</c:v>
                </c:pt>
                <c:pt idx="5">
                  <c:v>0.05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Poza okienkiem PI/ stanowiskiem WOM/ delegatury BAiSO</c:v>
                </c:pt>
                <c:pt idx="2">
                  <c:v>Na stolikach</c:v>
                </c:pt>
                <c:pt idx="3">
                  <c:v>W okienku PI/ przy stanowisku WOM/ delegatury BAiSO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ma, brak wzorów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0.8</c:v>
                </c:pt>
                <c:pt idx="1">
                  <c:v>0.05</c:v>
                </c:pt>
                <c:pt idx="2">
                  <c:v>0.1</c:v>
                </c:pt>
                <c:pt idx="3">
                  <c:v>0.05</c:v>
                </c:pt>
                <c:pt idx="4">
                  <c:v>0</c:v>
                </c:pt>
                <c:pt idx="5">
                  <c:v>0.05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54589056"/>
        <c:axId val="154590592"/>
      </c:barChart>
      <c:catAx>
        <c:axId val="1545890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4590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459059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45890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90892531876138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19"/>
                <c:pt idx="0">
                  <c:v>1</c:v>
                </c:pt>
                <c:pt idx="1">
                  <c:v>0.9500000000000004</c:v>
                </c:pt>
                <c:pt idx="2">
                  <c:v>0.9500000000000004</c:v>
                </c:pt>
                <c:pt idx="4">
                  <c:v>1</c:v>
                </c:pt>
                <c:pt idx="5">
                  <c:v>1</c:v>
                </c:pt>
                <c:pt idx="6">
                  <c:v>0.9500000000000004</c:v>
                </c:pt>
                <c:pt idx="8">
                  <c:v>0.9</c:v>
                </c:pt>
                <c:pt idx="9">
                  <c:v>1</c:v>
                </c:pt>
                <c:pt idx="10">
                  <c:v>0.9500000000000004</c:v>
                </c:pt>
                <c:pt idx="12">
                  <c:v>1</c:v>
                </c:pt>
                <c:pt idx="17">
                  <c:v>0.05</c:v>
                </c:pt>
                <c:pt idx="18">
                  <c:v>0.15000000000000011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Sheet1!$C$2:$C$25</c:f>
              <c:numCache>
                <c:formatCode>0%</c:formatCode>
                <c:ptCount val="19"/>
                <c:pt idx="1">
                  <c:v>0.05</c:v>
                </c:pt>
                <c:pt idx="2">
                  <c:v>0.05</c:v>
                </c:pt>
                <c:pt idx="6">
                  <c:v>0.05</c:v>
                </c:pt>
                <c:pt idx="8">
                  <c:v>0.1</c:v>
                </c:pt>
                <c:pt idx="10">
                  <c:v>0.05</c:v>
                </c:pt>
                <c:pt idx="16">
                  <c:v>1</c:v>
                </c:pt>
                <c:pt idx="17">
                  <c:v>0.9500000000000004</c:v>
                </c:pt>
                <c:pt idx="18">
                  <c:v>0.85000000000000042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5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19"/>
                <c:pt idx="13" formatCode="0%">
                  <c:v>1</c:v>
                </c:pt>
                <c:pt idx="14" formatCode="0%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0232192"/>
        <c:axId val="160234112"/>
      </c:barChart>
      <c:catAx>
        <c:axId val="16023219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0234112"/>
        <c:crosses val="autoZero"/>
        <c:auto val="1"/>
        <c:lblAlgn val="ctr"/>
        <c:lblOffset val="100"/>
        <c:noMultiLvlLbl val="0"/>
      </c:catAx>
      <c:valAx>
        <c:axId val="1602341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023219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945675523349437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0.85000000000000042</c:v>
                </c:pt>
                <c:pt idx="1">
                  <c:v>0.9500000000000004</c:v>
                </c:pt>
                <c:pt idx="2">
                  <c:v>0.59090909090909094</c:v>
                </c:pt>
                <c:pt idx="4">
                  <c:v>0.9500000000000004</c:v>
                </c:pt>
                <c:pt idx="5">
                  <c:v>0.9</c:v>
                </c:pt>
                <c:pt idx="6">
                  <c:v>0.86363636363636354</c:v>
                </c:pt>
                <c:pt idx="12">
                  <c:v>1</c:v>
                </c:pt>
                <c:pt idx="13">
                  <c:v>0.9500000000000004</c:v>
                </c:pt>
                <c:pt idx="14">
                  <c:v>0.81818181818181857</c:v>
                </c:pt>
                <c:pt idx="16">
                  <c:v>0.45</c:v>
                </c:pt>
                <c:pt idx="17">
                  <c:v>0.55000000000000004</c:v>
                </c:pt>
                <c:pt idx="18">
                  <c:v>0.73000000000000043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0%</c:formatCode>
                <c:ptCount val="20"/>
                <c:pt idx="0">
                  <c:v>0.1</c:v>
                </c:pt>
                <c:pt idx="1">
                  <c:v>0.05</c:v>
                </c:pt>
                <c:pt idx="2">
                  <c:v>0.31818181818181845</c:v>
                </c:pt>
                <c:pt idx="4">
                  <c:v>0.05</c:v>
                </c:pt>
                <c:pt idx="5">
                  <c:v>0.05</c:v>
                </c:pt>
                <c:pt idx="8">
                  <c:v>1</c:v>
                </c:pt>
                <c:pt idx="9">
                  <c:v>0.9500000000000004</c:v>
                </c:pt>
                <c:pt idx="10">
                  <c:v>0.86363636363636354</c:v>
                </c:pt>
                <c:pt idx="14">
                  <c:v>4.5454545454545463E-2</c:v>
                </c:pt>
                <c:pt idx="16">
                  <c:v>0.30000000000000021</c:v>
                </c:pt>
                <c:pt idx="17">
                  <c:v>0.45</c:v>
                </c:pt>
                <c:pt idx="18">
                  <c:v>0.23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5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General</c:formatCode>
                <c:ptCount val="20"/>
                <c:pt idx="0" formatCode="0%">
                  <c:v>0.05</c:v>
                </c:pt>
                <c:pt idx="2" formatCode="0%">
                  <c:v>9.0909090909091037E-2</c:v>
                </c:pt>
                <c:pt idx="5" formatCode="0%">
                  <c:v>0.05</c:v>
                </c:pt>
                <c:pt idx="6" formatCode="0%">
                  <c:v>0.13636363636363635</c:v>
                </c:pt>
                <c:pt idx="9" formatCode="0%">
                  <c:v>0.05</c:v>
                </c:pt>
                <c:pt idx="10" formatCode="0%">
                  <c:v>0.13636363636363635</c:v>
                </c:pt>
                <c:pt idx="13" formatCode="0%">
                  <c:v>0.05</c:v>
                </c:pt>
                <c:pt idx="14" formatCode="0%">
                  <c:v>0.13636363636363635</c:v>
                </c:pt>
                <c:pt idx="16" formatCode="0%">
                  <c:v>0.25</c:v>
                </c:pt>
                <c:pt idx="18" formatCode="0%">
                  <c:v>4.0000000000000022E-2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3308672"/>
        <c:axId val="163310208"/>
      </c:barChart>
      <c:catAx>
        <c:axId val="16330867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3310208"/>
        <c:crosses val="autoZero"/>
        <c:auto val="1"/>
        <c:lblAlgn val="ctr"/>
        <c:lblOffset val="100"/>
        <c:noMultiLvlLbl val="0"/>
      </c:catAx>
      <c:valAx>
        <c:axId val="1633102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330867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06"/>
          <c:w val="0.84773526228702556"/>
          <c:h val="3.7453703703703767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623E-3"/>
          <c:w val="1"/>
          <c:h val="0.569696969696969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0.89</c:v>
                </c:pt>
                <c:pt idx="1">
                  <c:v>0.91</c:v>
                </c:pt>
                <c:pt idx="2">
                  <c:v>0.5625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4"/>
              <c:layout>
                <c:manualLayout>
                  <c:x val="-7.3625749872584065E-2"/>
                  <c:y val="-0.3694756235985641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1">
                  <c:v>9.0000000000000024E-2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0" formatCode="0%">
                  <c:v>0.11</c:v>
                </c:pt>
                <c:pt idx="2" formatCode="0%">
                  <c:v>0.43750000000000011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7239680"/>
        <c:axId val="167241216"/>
      </c:barChart>
      <c:catAx>
        <c:axId val="16723968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672412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72412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7239680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89"/>
          <c:h val="0.29090909090909162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79832704"/>
        <c:axId val="179834240"/>
      </c:barChart>
      <c:catAx>
        <c:axId val="17983270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79834240"/>
        <c:crosses val="autoZero"/>
        <c:auto val="1"/>
        <c:lblAlgn val="ctr"/>
        <c:lblOffset val="100"/>
        <c:noMultiLvlLbl val="0"/>
      </c:catAx>
      <c:valAx>
        <c:axId val="1798342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798327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25"/>
          <c:h val="0.730037472706625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0.89</c:v>
                </c:pt>
                <c:pt idx="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2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1">
                  <c:v>0.11</c:v>
                </c:pt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6184960"/>
        <c:axId val="6186496"/>
      </c:barChart>
      <c:catAx>
        <c:axId val="61849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86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86496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6184960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446E-3"/>
          <c:y val="0.74515793588949164"/>
          <c:w val="0.84452303292310316"/>
          <c:h val="0.23531051283619733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25"/>
          <c:h val="0.6572542168048812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0.9500000000000004</c:v>
                </c:pt>
                <c:pt idx="1">
                  <c:v>0.9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5.20863238538959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dLbl>
              <c:idx val="0"/>
              <c:layout>
                <c:manualLayout>
                  <c:x val="-6.3736460612794461E-3"/>
                  <c:y val="-6.366060678972346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Sheet1!$B$4:$D$4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8583040"/>
        <c:axId val="8584576"/>
      </c:barChart>
      <c:catAx>
        <c:axId val="85830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84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58457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8583040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468"/>
          <c:w val="1"/>
          <c:h val="0.27187829378586637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0.8</c:v>
                </c:pt>
                <c:pt idx="1">
                  <c:v>0</c:v>
                </c:pt>
                <c:pt idx="2">
                  <c:v>0.05</c:v>
                </c:pt>
                <c:pt idx="3">
                  <c:v>0.15000000000000002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0.85000000000000009</c:v>
                </c:pt>
                <c:pt idx="1">
                  <c:v>0.1</c:v>
                </c:pt>
                <c:pt idx="2">
                  <c:v>0</c:v>
                </c:pt>
                <c:pt idx="3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0.45454545454545453</c:v>
                </c:pt>
                <c:pt idx="1">
                  <c:v>0.22727272727272727</c:v>
                </c:pt>
                <c:pt idx="2">
                  <c:v>0.22727272727272727</c:v>
                </c:pt>
                <c:pt idx="3">
                  <c:v>9.0909090909090939E-2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828416"/>
        <c:axId val="32854784"/>
      </c:barChart>
      <c:catAx>
        <c:axId val="328284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547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54784"/>
        <c:scaling>
          <c:orientation val="minMax"/>
          <c:max val="1.08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284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73929856"/>
        <c:axId val="73965952"/>
      </c:barChart>
      <c:catAx>
        <c:axId val="739298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39659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396595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739298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945675523349437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0.90909090909090906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0.05</c:v>
                </c:pt>
                <c:pt idx="16">
                  <c:v>0.1</c:v>
                </c:pt>
                <c:pt idx="17">
                  <c:v>0.1</c:v>
                </c:pt>
                <c:pt idx="18">
                  <c:v>4.5454545454545463E-2</c:v>
                </c:pt>
                <c:pt idx="20">
                  <c:v>0.9500000000000004</c:v>
                </c:pt>
                <c:pt idx="21">
                  <c:v>1</c:v>
                </c:pt>
                <c:pt idx="22">
                  <c:v>0.86363636363636398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General</c:formatCode>
                <c:ptCount val="24"/>
                <c:pt idx="2" formatCode="0%">
                  <c:v>9.0909090909091037E-2</c:v>
                </c:pt>
                <c:pt idx="8" formatCode="0%">
                  <c:v>0.9500000000000004</c:v>
                </c:pt>
                <c:pt idx="9" formatCode="0%">
                  <c:v>1</c:v>
                </c:pt>
                <c:pt idx="10" formatCode="0%">
                  <c:v>1</c:v>
                </c:pt>
                <c:pt idx="12" formatCode="0%">
                  <c:v>1</c:v>
                </c:pt>
                <c:pt idx="13" formatCode="0%">
                  <c:v>1</c:v>
                </c:pt>
                <c:pt idx="14" formatCode="0%">
                  <c:v>1</c:v>
                </c:pt>
                <c:pt idx="16" formatCode="0%">
                  <c:v>0.9</c:v>
                </c:pt>
                <c:pt idx="17" formatCode="0%">
                  <c:v>0.9</c:v>
                </c:pt>
                <c:pt idx="18" formatCode="0%">
                  <c:v>0.95454545454545514</c:v>
                </c:pt>
                <c:pt idx="20" formatCode="0%">
                  <c:v>0.05</c:v>
                </c:pt>
                <c:pt idx="22" formatCode="0%">
                  <c:v>0.13636363636363635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5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2883840"/>
        <c:axId val="32885376"/>
      </c:barChart>
      <c:catAx>
        <c:axId val="328838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2885376"/>
        <c:crosses val="autoZero"/>
        <c:auto val="1"/>
        <c:lblAlgn val="ctr"/>
        <c:lblOffset val="100"/>
        <c:noMultiLvlLbl val="0"/>
      </c:catAx>
      <c:valAx>
        <c:axId val="328853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8384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23E-2"/>
          <c:y val="0.96254629629629662"/>
          <c:w val="0.84773526228702556"/>
          <c:h val="3.7453703703703767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904654823428080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 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0.60000000000000042</c:v>
                </c:pt>
                <c:pt idx="1">
                  <c:v>0.8</c:v>
                </c:pt>
                <c:pt idx="2">
                  <c:v>0.72727272727272729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9">
                  <c:v>0.05</c:v>
                </c:pt>
                <c:pt idx="10">
                  <c:v>9.0909090909091037E-2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 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0">
                  <c:v>0.4</c:v>
                </c:pt>
                <c:pt idx="1">
                  <c:v>0.2</c:v>
                </c:pt>
                <c:pt idx="2">
                  <c:v>0.27272727272727282</c:v>
                </c:pt>
                <c:pt idx="8">
                  <c:v>1</c:v>
                </c:pt>
                <c:pt idx="9">
                  <c:v>0.9500000000000004</c:v>
                </c:pt>
                <c:pt idx="10">
                  <c:v>0.90909090909090906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145216"/>
        <c:axId val="33146752"/>
      </c:barChart>
      <c:catAx>
        <c:axId val="3314521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146752"/>
        <c:crosses val="autoZero"/>
        <c:auto val="1"/>
        <c:lblAlgn val="ctr"/>
        <c:lblOffset val="100"/>
        <c:noMultiLvlLbl val="0"/>
      </c:catAx>
      <c:valAx>
        <c:axId val="331467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4521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16"/>
          <c:w val="0.84773526228702556"/>
          <c:h val="6.4972512165224164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577600"/>
        <c:axId val="33579392"/>
      </c:barChart>
      <c:catAx>
        <c:axId val="3357760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3579392"/>
        <c:crosses val="autoZero"/>
        <c:auto val="1"/>
        <c:lblAlgn val="ctr"/>
        <c:lblOffset val="100"/>
        <c:noMultiLvlLbl val="0"/>
      </c:catAx>
      <c:valAx>
        <c:axId val="3357939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35776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0.60000000000000009</c:v>
                </c:pt>
                <c:pt idx="1">
                  <c:v>0.25</c:v>
                </c:pt>
                <c:pt idx="2">
                  <c:v>0.1</c:v>
                </c:pt>
                <c:pt idx="3">
                  <c:v>0</c:v>
                </c:pt>
                <c:pt idx="4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0.4</c:v>
                </c:pt>
                <c:pt idx="1">
                  <c:v>0.45</c:v>
                </c:pt>
                <c:pt idx="2">
                  <c:v>0.1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0.22727272727272696</c:v>
                </c:pt>
                <c:pt idx="1">
                  <c:v>0.54545454545454541</c:v>
                </c:pt>
                <c:pt idx="2">
                  <c:v>4.5454545454545463E-2</c:v>
                </c:pt>
                <c:pt idx="3">
                  <c:v>0.18000000000000002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808384"/>
        <c:axId val="33809920"/>
      </c:barChart>
      <c:catAx>
        <c:axId val="338083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8099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8099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8083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719760888686325E-2"/>
          <c:y val="5.9422750424448445E-2"/>
          <c:w val="0.58692115679056589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(N=12)**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3"/>
                <c:pt idx="1">
                  <c:v>0.1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(N=12)**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0.33333333333333326</c:v>
                </c:pt>
                <c:pt idx="1">
                  <c:v>0.65</c:v>
                </c:pt>
                <c:pt idx="2">
                  <c:v>0.54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45E-2"/>
                  <c:y val="-1.71343918389272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4003E-3"/>
                  <c:y val="-2.06998480615143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(N=12)**</c:v>
                </c:pt>
                <c:pt idx="1">
                  <c:v>2014 (N=20)</c:v>
                </c:pt>
                <c:pt idx="2">
                  <c:v>2013 (N=22*)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0.66666666666666652</c:v>
                </c:pt>
                <c:pt idx="1">
                  <c:v>0.25</c:v>
                </c:pt>
                <c:pt idx="2">
                  <c:v>0.41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907840"/>
        <c:axId val="33909376"/>
      </c:barChart>
      <c:catAx>
        <c:axId val="33907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909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0937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3907840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78055062383946316"/>
          <c:y val="0.42074402354581419"/>
          <c:w val="0.21944937616053686"/>
          <c:h val="0.27194000141069691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980800"/>
        <c:axId val="33982336"/>
      </c:barChart>
      <c:catAx>
        <c:axId val="3398080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3982336"/>
        <c:crosses val="autoZero"/>
        <c:auto val="1"/>
        <c:lblAlgn val="ctr"/>
        <c:lblOffset val="100"/>
        <c:noMultiLvlLbl val="0"/>
      </c:catAx>
      <c:valAx>
        <c:axId val="3398233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39808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0.85000000000000009</c:v>
                </c:pt>
                <c:pt idx="1">
                  <c:v>0</c:v>
                </c:pt>
                <c:pt idx="2">
                  <c:v>0.35000000000000003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0.8</c:v>
                </c:pt>
                <c:pt idx="1">
                  <c:v>0.2</c:v>
                </c:pt>
                <c:pt idx="2">
                  <c:v>0</c:v>
                </c:pt>
                <c:pt idx="3">
                  <c:v>0.1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  <c:pt idx="4">
                  <c:v>Trudno powiedzieć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0.72727272727272729</c:v>
                </c:pt>
                <c:pt idx="1">
                  <c:v>4.5454545454545463E-2</c:v>
                </c:pt>
                <c:pt idx="2">
                  <c:v>0.13636363636363635</c:v>
                </c:pt>
                <c:pt idx="3">
                  <c:v>0</c:v>
                </c:pt>
                <c:pt idx="4">
                  <c:v>4.5454545454545463E-2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04832"/>
        <c:axId val="34106368"/>
      </c:barChart>
      <c:catAx>
        <c:axId val="341048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063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063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0483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33564814814814"/>
          <c:y val="6.4515800203873612E-3"/>
          <c:w val="0.5920354166666667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 duplikatu Karty Warszawiaka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0.35</c:v>
                </c:pt>
                <c:pt idx="1">
                  <c:v>0.25</c:v>
                </c:pt>
                <c:pt idx="2">
                  <c:v>0.1</c:v>
                </c:pt>
                <c:pt idx="3">
                  <c:v>0.35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3"/>
              <c:layout>
                <c:manualLayout>
                  <c:x val="1.1700462962962963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 duplikatu Karty Warszawiaka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0.05</c:v>
                </c:pt>
                <c:pt idx="1">
                  <c:v>0.2</c:v>
                </c:pt>
                <c:pt idx="2">
                  <c:v>0</c:v>
                </c:pt>
                <c:pt idx="3">
                  <c:v>0.75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3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 duplikatu Karty Warszawiaka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9.0909090909090912E-2</c:v>
                </c:pt>
                <c:pt idx="1">
                  <c:v>0.13636363636363635</c:v>
                </c:pt>
                <c:pt idx="2">
                  <c:v>0.13636363636363635</c:v>
                </c:pt>
                <c:pt idx="3">
                  <c:v>0.63636363636363635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26080"/>
        <c:axId val="34131968"/>
      </c:barChart>
      <c:catAx>
        <c:axId val="341260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319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319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260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039872"/>
        <c:axId val="35041664"/>
      </c:barChart>
      <c:catAx>
        <c:axId val="3503987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041664"/>
        <c:crosses val="autoZero"/>
        <c:auto val="1"/>
        <c:lblAlgn val="ctr"/>
        <c:lblOffset val="100"/>
        <c:noMultiLvlLbl val="0"/>
      </c:catAx>
      <c:valAx>
        <c:axId val="3504166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0398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0.60000000000000009</c:v>
                </c:pt>
                <c:pt idx="1">
                  <c:v>0.55000000000000004</c:v>
                </c:pt>
                <c:pt idx="2">
                  <c:v>0.55000000000000004</c:v>
                </c:pt>
                <c:pt idx="3">
                  <c:v>0.45</c:v>
                </c:pt>
                <c:pt idx="4">
                  <c:v>0.30000000000000004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0.95000000000000007</c:v>
                </c:pt>
                <c:pt idx="1">
                  <c:v>0.5</c:v>
                </c:pt>
                <c:pt idx="2">
                  <c:v>0.75000000000000011</c:v>
                </c:pt>
                <c:pt idx="3">
                  <c:v>0.5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0.68181818181818177</c:v>
                </c:pt>
                <c:pt idx="1">
                  <c:v>0.45454545454545453</c:v>
                </c:pt>
                <c:pt idx="2">
                  <c:v>0.45454545454545453</c:v>
                </c:pt>
                <c:pt idx="3">
                  <c:v>0.31818181818181823</c:v>
                </c:pt>
                <c:pt idx="4">
                  <c:v>9.0909090909090939E-2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127296"/>
        <c:axId val="35128832"/>
      </c:barChart>
      <c:catAx>
        <c:axId val="351272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1288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12883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1272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76205440"/>
        <c:axId val="76212864"/>
      </c:barChart>
      <c:catAx>
        <c:axId val="7620544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76212864"/>
        <c:crosses val="autoZero"/>
        <c:auto val="1"/>
        <c:lblAlgn val="ctr"/>
        <c:lblOffset val="100"/>
        <c:noMultiLvlLbl val="0"/>
      </c:catAx>
      <c:valAx>
        <c:axId val="7621286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762054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197696"/>
        <c:axId val="35199232"/>
      </c:barChart>
      <c:catAx>
        <c:axId val="3519769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199232"/>
        <c:crosses val="autoZero"/>
        <c:auto val="1"/>
        <c:lblAlgn val="ctr"/>
        <c:lblOffset val="100"/>
        <c:noMultiLvlLbl val="0"/>
      </c:catAx>
      <c:valAx>
        <c:axId val="3519923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19769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(N=15)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212288"/>
        <c:axId val="35214080"/>
      </c:barChart>
      <c:catAx>
        <c:axId val="3521228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214080"/>
        <c:crosses val="autoZero"/>
        <c:auto val="1"/>
        <c:lblAlgn val="ctr"/>
        <c:lblOffset val="100"/>
        <c:noMultiLvlLbl val="0"/>
      </c:catAx>
      <c:valAx>
        <c:axId val="3521408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2122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0.25</c:v>
                </c:pt>
                <c:pt idx="1">
                  <c:v>0.35</c:v>
                </c:pt>
                <c:pt idx="2">
                  <c:v>0</c:v>
                </c:pt>
                <c:pt idx="3">
                  <c:v>0.4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(N=22)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0.31818181818181818</c:v>
                </c:pt>
                <c:pt idx="1">
                  <c:v>0.27272727272727271</c:v>
                </c:pt>
                <c:pt idx="2">
                  <c:v>9.0909090909090912E-2</c:v>
                </c:pt>
                <c:pt idx="3">
                  <c:v>0.31818181818181818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326592"/>
        <c:axId val="35328384"/>
      </c:barChart>
      <c:catAx>
        <c:axId val="353265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328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283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3265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poinformował, że nie ma opłat</c:v>
                </c:pt>
                <c:pt idx="4">
                  <c:v>podał wyłącznie sumę  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poinformował, że nie ma opłat</c:v>
                </c:pt>
                <c:pt idx="4">
                  <c:v>podał wyłącznie sumę  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0.35</c:v>
                </c:pt>
                <c:pt idx="1">
                  <c:v>0.1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poinformował, że nie ma opłat</c:v>
                </c:pt>
                <c:pt idx="4">
                  <c:v>podał wyłącznie sumę  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0.46666666666666667</c:v>
                </c:pt>
                <c:pt idx="1">
                  <c:v>0.2</c:v>
                </c:pt>
                <c:pt idx="2">
                  <c:v>0.33333333333333331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347840"/>
        <c:axId val="35353728"/>
      </c:barChart>
      <c:catAx>
        <c:axId val="353478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353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53728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53478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(N=11)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373824"/>
        <c:axId val="35375360"/>
      </c:barChart>
      <c:catAx>
        <c:axId val="3537382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375360"/>
        <c:crosses val="autoZero"/>
        <c:auto val="1"/>
        <c:lblAlgn val="ctr"/>
        <c:lblOffset val="100"/>
        <c:noMultiLvlLbl val="0"/>
      </c:catAx>
      <c:valAx>
        <c:axId val="3537536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3738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(N=9)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703040"/>
        <c:axId val="35708928"/>
      </c:barChart>
      <c:catAx>
        <c:axId val="3570304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708928"/>
        <c:crosses val="autoZero"/>
        <c:auto val="1"/>
        <c:lblAlgn val="ctr"/>
        <c:lblOffset val="100"/>
        <c:noMultiLvlLbl val="0"/>
      </c:catAx>
      <c:valAx>
        <c:axId val="3570892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7030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9"/>
          <c:y val="0"/>
          <c:w val="0.60379467592592595"/>
          <c:h val="1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</c:strCache>
            </c:strRef>
          </c:cat>
          <c:val>
            <c:numRef>
              <c:f>Sheet1!$B$2:$B$5</c:f>
              <c:numCache>
                <c:formatCode>###0%</c:formatCode>
                <c:ptCount val="4"/>
                <c:pt idx="0">
                  <c:v>0.54545454545454541</c:v>
                </c:pt>
                <c:pt idx="1">
                  <c:v>0.36363636363636365</c:v>
                </c:pt>
                <c:pt idx="2">
                  <c:v>9.0909090909090912E-2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3"/>
        <c:axId val="36113408"/>
        <c:axId val="36120448"/>
      </c:barChart>
      <c:catAx>
        <c:axId val="3611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120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20448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3611340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7037037037"/>
          <c:y val="7.1446396316041383E-2"/>
          <c:w val="0.72138728323699419"/>
          <c:h val="0.92236363299615043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Sheet1!$B$2:$B$6</c:f>
              <c:numCache>
                <c:formatCode>###0%</c:formatCode>
                <c:ptCount val="5"/>
                <c:pt idx="0">
                  <c:v>0.1111111111111111</c:v>
                </c:pt>
                <c:pt idx="1">
                  <c:v>0.1111111111111111</c:v>
                </c:pt>
                <c:pt idx="2">
                  <c:v>0</c:v>
                </c:pt>
                <c:pt idx="3">
                  <c:v>0.1111111111111111</c:v>
                </c:pt>
                <c:pt idx="4">
                  <c:v>0.67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295424"/>
        <c:axId val="56296960"/>
      </c:barChart>
      <c:catAx>
        <c:axId val="56295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296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296960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562954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326784"/>
        <c:axId val="56332672"/>
      </c:barChart>
      <c:catAx>
        <c:axId val="5632678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332672"/>
        <c:crosses val="autoZero"/>
        <c:auto val="1"/>
        <c:lblAlgn val="ctr"/>
        <c:lblOffset val="100"/>
        <c:noMultiLvlLbl val="0"/>
      </c:catAx>
      <c:valAx>
        <c:axId val="5633267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32678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1741391070862841"/>
          <c:y val="7.2600468758932168E-2"/>
          <c:w val="0.4808346262238002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6874705147"/>
          <c:y val="2.8885387629782248E-3"/>
          <c:w val="0.65488018236760948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5"/>
                <c:pt idx="0">
                  <c:v>0.5</c:v>
                </c:pt>
                <c:pt idx="1">
                  <c:v>0.08</c:v>
                </c:pt>
                <c:pt idx="2">
                  <c:v>0</c:v>
                </c:pt>
                <c:pt idx="3">
                  <c:v>0.42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5"/>
                <c:pt idx="0">
                  <c:v>0.2</c:v>
                </c:pt>
                <c:pt idx="1">
                  <c:v>0</c:v>
                </c:pt>
                <c:pt idx="2">
                  <c:v>0</c:v>
                </c:pt>
                <c:pt idx="3">
                  <c:v>0.25</c:v>
                </c:pt>
                <c:pt idx="4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5"/>
                <c:pt idx="0">
                  <c:v>0.3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385536"/>
        <c:axId val="56387072"/>
      </c:barChart>
      <c:catAx>
        <c:axId val="563855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3870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38707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38553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(N=x,)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W informacji, przy punkcie informacyjnym</c:v>
                </c:pt>
                <c:pt idx="2">
                  <c:v>Na stolikach</c:v>
                </c:pt>
                <c:pt idx="3">
                  <c:v>Przy okienku, na ladzie</c:v>
                </c:pt>
                <c:pt idx="4">
                  <c:v>W innym miejscu </c:v>
                </c:pt>
                <c:pt idx="5">
                  <c:v>Nie ma, brak kart informacyjnych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1</c:v>
                </c:pt>
                <c:pt idx="1">
                  <c:v>0.75</c:v>
                </c:pt>
                <c:pt idx="2">
                  <c:v>0.1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(N=x,)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W informacji, przy punkcie informacyjnym</c:v>
                </c:pt>
                <c:pt idx="2">
                  <c:v>Na stolikach</c:v>
                </c:pt>
                <c:pt idx="3">
                  <c:v>Przy okienku, na ladzie</c:v>
                </c:pt>
                <c:pt idx="4">
                  <c:v>W innym miejscu </c:v>
                </c:pt>
                <c:pt idx="5">
                  <c:v>Nie ma, brak kart informacyjnych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0.05</c:v>
                </c:pt>
                <c:pt idx="4">
                  <c:v>0.1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sali, kieszonki, stojaki</c:v>
                </c:pt>
                <c:pt idx="1">
                  <c:v>W informacji, przy punkcie informacyjnym</c:v>
                </c:pt>
                <c:pt idx="2">
                  <c:v>Na stolikach</c:v>
                </c:pt>
                <c:pt idx="3">
                  <c:v>Przy okienku, na ladzie</c:v>
                </c:pt>
                <c:pt idx="4">
                  <c:v>W innym miejscu </c:v>
                </c:pt>
                <c:pt idx="5">
                  <c:v>Nie ma, brak kart informacyjnych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0.8</c:v>
                </c:pt>
                <c:pt idx="1">
                  <c:v>0.15</c:v>
                </c:pt>
                <c:pt idx="3">
                  <c:v>0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1358720"/>
        <c:axId val="111360256"/>
      </c:barChart>
      <c:catAx>
        <c:axId val="1113587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1360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136025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13587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0.5</c:v>
                </c:pt>
                <c:pt idx="1">
                  <c:v>0</c:v>
                </c:pt>
                <c:pt idx="2">
                  <c:v>0.5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0.85000000000000009</c:v>
                </c:pt>
                <c:pt idx="1">
                  <c:v>0.05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0.81818181818181823</c:v>
                </c:pt>
                <c:pt idx="1">
                  <c:v>0</c:v>
                </c:pt>
                <c:pt idx="2">
                  <c:v>0.18181818181818188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414976"/>
        <c:axId val="56416512"/>
      </c:barChart>
      <c:catAx>
        <c:axId val="564149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16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165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149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(N=12)**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476032"/>
        <c:axId val="56477568"/>
      </c:barChart>
      <c:catAx>
        <c:axId val="5647603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477568"/>
        <c:crosses val="autoZero"/>
        <c:auto val="1"/>
        <c:lblAlgn val="ctr"/>
        <c:lblOffset val="100"/>
        <c:noMultiLvlLbl val="0"/>
      </c:catAx>
      <c:valAx>
        <c:axId val="5647756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4760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1.2100078126488691E-2"/>
          <c:w val="0.95269938725064052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945675523349437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0.55000000000000004</c:v>
                </c:pt>
                <c:pt idx="1">
                  <c:v>0.6</c:v>
                </c:pt>
                <c:pt idx="2">
                  <c:v>0.63636363636363635</c:v>
                </c:pt>
                <c:pt idx="4">
                  <c:v>0.2</c:v>
                </c:pt>
                <c:pt idx="5">
                  <c:v>0.25</c:v>
                </c:pt>
                <c:pt idx="6">
                  <c:v>0.31818181818181818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09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0.45</c:v>
                </c:pt>
                <c:pt idx="1">
                  <c:v>0.4</c:v>
                </c:pt>
                <c:pt idx="2">
                  <c:v>0.36363636363636365</c:v>
                </c:pt>
                <c:pt idx="4">
                  <c:v>0.55000000000000004</c:v>
                </c:pt>
                <c:pt idx="5">
                  <c:v>0.45</c:v>
                </c:pt>
                <c:pt idx="6">
                  <c:v>0.68181818181818188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0.25</c:v>
                </c:pt>
                <c:pt idx="5" formatCode="0%">
                  <c:v>0.3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6706176"/>
        <c:axId val="56707712"/>
      </c:barChart>
      <c:catAx>
        <c:axId val="5670617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6707712"/>
        <c:crosses val="autoZero"/>
        <c:auto val="1"/>
        <c:lblAlgn val="ctr"/>
        <c:lblOffset val="100"/>
        <c:noMultiLvlLbl val="0"/>
      </c:catAx>
      <c:valAx>
        <c:axId val="5670771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70617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t"/>
      <c:layout>
        <c:manualLayout>
          <c:xMode val="edge"/>
          <c:yMode val="edge"/>
          <c:x val="1.3794193947293122E-2"/>
          <c:y val="0.45602565531245742"/>
          <c:w val="0.97771017131451832"/>
          <c:h val="6.9239936604633304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6E-2"/>
          <c:w val="1"/>
          <c:h val="0.8045641975308641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0.05</c:v>
                </c:pt>
                <c:pt idx="1">
                  <c:v>0.15</c:v>
                </c:pt>
                <c:pt idx="2">
                  <c:v>0.5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09E-3"/>
                  <c:y val="9.7115065527172344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09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2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0.95</c:v>
                </c:pt>
                <c:pt idx="1">
                  <c:v>0.85</c:v>
                </c:pt>
                <c:pt idx="2">
                  <c:v>0.5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7100544"/>
        <c:axId val="57118720"/>
      </c:barChart>
      <c:catAx>
        <c:axId val="5710054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7118720"/>
        <c:crosses val="autoZero"/>
        <c:auto val="1"/>
        <c:lblAlgn val="ctr"/>
        <c:lblOffset val="100"/>
        <c:noMultiLvlLbl val="0"/>
      </c:catAx>
      <c:valAx>
        <c:axId val="571187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10054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"/>
          <c:y val="0.80654100529100525"/>
          <c:w val="1"/>
          <c:h val="0.1934589947089947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(N=22*)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7139968"/>
        <c:axId val="57141504"/>
      </c:barChart>
      <c:catAx>
        <c:axId val="5713996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7141504"/>
        <c:crosses val="autoZero"/>
        <c:auto val="1"/>
        <c:lblAlgn val="ctr"/>
        <c:lblOffset val="100"/>
        <c:noMultiLvlLbl val="0"/>
      </c:catAx>
      <c:valAx>
        <c:axId val="5714150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71399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05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0.9500000000000004</c:v>
                </c:pt>
                <c:pt idx="2">
                  <c:v>0.9</c:v>
                </c:pt>
                <c:pt idx="3">
                  <c:v>0.8</c:v>
                </c:pt>
                <c:pt idx="4">
                  <c:v>0.8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0.9500000000000004</c:v>
                </c:pt>
                <c:pt idx="2">
                  <c:v>0.9</c:v>
                </c:pt>
                <c:pt idx="3">
                  <c:v>0.85000000000000042</c:v>
                </c:pt>
                <c:pt idx="4">
                  <c:v>0.9500000000000004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0.91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7891072"/>
        <c:axId val="57905152"/>
      </c:barChart>
      <c:catAx>
        <c:axId val="5789107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79051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90515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8910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67E-3"/>
          <c:w val="0.99923738681327257"/>
          <c:h val="0.890495867768596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0.63636363636363691</c:v>
                </c:pt>
                <c:pt idx="1">
                  <c:v>0.5</c:v>
                </c:pt>
                <c:pt idx="2">
                  <c:v>0.4</c:v>
                </c:pt>
                <c:pt idx="4">
                  <c:v>0.59090909090909094</c:v>
                </c:pt>
                <c:pt idx="5">
                  <c:v>0.55000000000000004</c:v>
                </c:pt>
                <c:pt idx="6">
                  <c:v>0.55000000000000004</c:v>
                </c:pt>
                <c:pt idx="8">
                  <c:v>0.68181818181818188</c:v>
                </c:pt>
                <c:pt idx="9">
                  <c:v>0.60000000000000042</c:v>
                </c:pt>
                <c:pt idx="10">
                  <c:v>0.5</c:v>
                </c:pt>
                <c:pt idx="12">
                  <c:v>0.68181818181818188</c:v>
                </c:pt>
                <c:pt idx="13">
                  <c:v>0.7000000000000004</c:v>
                </c:pt>
                <c:pt idx="14">
                  <c:v>0.55000000000000004</c:v>
                </c:pt>
                <c:pt idx="16">
                  <c:v>0.63636363636363691</c:v>
                </c:pt>
                <c:pt idx="17">
                  <c:v>0.8</c:v>
                </c:pt>
                <c:pt idx="18">
                  <c:v>0.60000000000000042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0.36363636363636381</c:v>
                </c:pt>
                <c:pt idx="1">
                  <c:v>0.45</c:v>
                </c:pt>
                <c:pt idx="2">
                  <c:v>0.4</c:v>
                </c:pt>
                <c:pt idx="4">
                  <c:v>0.31818181818181845</c:v>
                </c:pt>
                <c:pt idx="5">
                  <c:v>0.30000000000000021</c:v>
                </c:pt>
                <c:pt idx="6">
                  <c:v>0.25</c:v>
                </c:pt>
                <c:pt idx="8">
                  <c:v>0.31818181818181845</c:v>
                </c:pt>
                <c:pt idx="9">
                  <c:v>0.30000000000000021</c:v>
                </c:pt>
                <c:pt idx="10">
                  <c:v>0.4</c:v>
                </c:pt>
                <c:pt idx="12">
                  <c:v>0.31818181818181845</c:v>
                </c:pt>
                <c:pt idx="13">
                  <c:v>0.25</c:v>
                </c:pt>
                <c:pt idx="14">
                  <c:v>0.4</c:v>
                </c:pt>
                <c:pt idx="16">
                  <c:v>0.36363636363636381</c:v>
                </c:pt>
                <c:pt idx="17">
                  <c:v>0.1</c:v>
                </c:pt>
                <c:pt idx="18">
                  <c:v>0.30000000000000021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1">
                  <c:v>0.05</c:v>
                </c:pt>
                <c:pt idx="2">
                  <c:v>0.2</c:v>
                </c:pt>
                <c:pt idx="4">
                  <c:v>9.0909090909091037E-2</c:v>
                </c:pt>
                <c:pt idx="5">
                  <c:v>0.1</c:v>
                </c:pt>
                <c:pt idx="6">
                  <c:v>0.15000000000000011</c:v>
                </c:pt>
                <c:pt idx="9">
                  <c:v>0.1</c:v>
                </c:pt>
                <c:pt idx="10">
                  <c:v>0.1</c:v>
                </c:pt>
                <c:pt idx="13">
                  <c:v>0.05</c:v>
                </c:pt>
                <c:pt idx="14">
                  <c:v>0.05</c:v>
                </c:pt>
                <c:pt idx="17">
                  <c:v>0.1</c:v>
                </c:pt>
                <c:pt idx="18">
                  <c:v>0.1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41"/>
                  <c:y val="-2.447020877366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8382936507936607E-3"/>
                  <c:y val="-2.58725102929506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General</c:formatCode>
                <c:ptCount val="19"/>
                <c:pt idx="5" formatCode="0%">
                  <c:v>0.05</c:v>
                </c:pt>
                <c:pt idx="6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8295040"/>
        <c:axId val="58296576"/>
      </c:barChart>
      <c:catAx>
        <c:axId val="582950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58296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296576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8295040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3985044029259734"/>
          <c:w val="0.98589065255732078"/>
          <c:h val="6.0149559707403384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1"/>
          <c:y val="4.0322580645161437E-3"/>
          <c:w val="0.84615384615384792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54"/>
                  <c:y val="1.22683698533785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2.6617437601186204E-4"/>
                  <c:y val="-2.750562382643293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20678656"/>
        <c:axId val="120706176"/>
      </c:barChart>
      <c:catAx>
        <c:axId val="1206786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07061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07061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0678656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1"/>
          <c:y val="4.0322580645161437E-3"/>
          <c:w val="0.84615384615384792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0.9500000000000004</c:v>
                </c:pt>
                <c:pt idx="1">
                  <c:v>1</c:v>
                </c:pt>
                <c:pt idx="2">
                  <c:v>0.9500000000000004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2.6617437601186204E-4"/>
                  <c:y val="-8.65325222013227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21489280"/>
        <c:axId val="121490816"/>
      </c:barChart>
      <c:catAx>
        <c:axId val="1214892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4908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4908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148928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28601088"/>
        <c:axId val="128656128"/>
      </c:barChart>
      <c:catAx>
        <c:axId val="12860108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28656128"/>
        <c:crosses val="autoZero"/>
        <c:auto val="1"/>
        <c:lblAlgn val="ctr"/>
        <c:lblOffset val="100"/>
        <c:noMultiLvlLbl val="0"/>
      </c:catAx>
      <c:valAx>
        <c:axId val="12865612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286010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79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2"/>
                <c:pt idx="0">
                  <c:v>Na sali, kieszonki, stojaki</c:v>
                </c:pt>
                <c:pt idx="1">
                  <c:v>W informacji, przy punkcie informacyjnym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4"/>
                <c:pt idx="0">
                  <c:v>1</c:v>
                </c:pt>
                <c:pt idx="1">
                  <c:v>0.95000000000000007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2"/>
                <c:pt idx="0">
                  <c:v>Na sali, kieszonki, stojaki</c:v>
                </c:pt>
                <c:pt idx="1">
                  <c:v>W informacji, przy punkcie informacyjnym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4"/>
                <c:pt idx="0">
                  <c:v>0.84000000000000008</c:v>
                </c:pt>
                <c:pt idx="1">
                  <c:v>0.47000000000000003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2"/>
                <c:pt idx="0">
                  <c:v>Na sali, kieszonki, stojaki</c:v>
                </c:pt>
                <c:pt idx="1">
                  <c:v>W informacji, przy punkcie informacyjnym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4"/>
                <c:pt idx="0">
                  <c:v>0.70000000000000007</c:v>
                </c:pt>
                <c:pt idx="1">
                  <c:v>0.30000000000000004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36346240"/>
        <c:axId val="136876800"/>
      </c:barChart>
      <c:catAx>
        <c:axId val="13634624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6876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687680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63462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1"/>
          <c:y val="4.0322580645161437E-3"/>
          <c:w val="0.84615384615384792"/>
          <c:h val="0.8427419354838749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54"/>
                  <c:y val="1.22683698533785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37220864"/>
        <c:axId val="137303552"/>
      </c:barChart>
      <c:catAx>
        <c:axId val="1372208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7303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30355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722086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0.00668</cdr:x>
      <cdr:y>0.58947</cdr:y>
    </cdr:from>
    <cdr:to>
      <cdr:x>0.38046</cdr:x>
      <cdr:y>1</cdr:y>
    </cdr:to>
    <cdr:sp macro="" textlink="">
      <cdr:nvSpPr>
        <cdr:cNvPr id="2" name="pole tekstowe 17"/>
        <cdr:cNvSpPr txBox="1"/>
      </cdr:nvSpPr>
      <cdr:spPr>
        <a:xfrm xmlns:a="http://schemas.openxmlformats.org/drawingml/2006/main">
          <a:off x="50800" y="6477686"/>
          <a:ext cx="2844602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l-PL"/>
          </a:defPPr>
          <a:lvl1pPr marL="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4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91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737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983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229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474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720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966" algn="l" defTabSz="914491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dirty="0" smtClean="0"/>
            <a:t>* W niektórych sytuacjach audytorzy byli obsługiwani przez dwóch urzędników.</a:t>
          </a:r>
          <a:endParaRPr lang="pl-PL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DZIELNICY </a:t>
            </a:r>
            <a:r>
              <a:rPr lang="pl-PL" dirty="0" smtClean="0"/>
              <a:t>WESOŁA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  <a:br>
              <a:rPr lang="pl-PL" sz="1800" b="1" dirty="0" smtClean="0">
                <a:solidFill>
                  <a:srgbClr val="808285"/>
                </a:solidFill>
              </a:rPr>
            </a:br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>
                <a:solidFill>
                  <a:srgbClr val="808285"/>
                </a:solidFill>
              </a:rPr>
              <a:t>Warszawa, Grudzień 2015</a:t>
            </a:r>
          </a:p>
        </p:txBody>
      </p:sp>
    </p:spTree>
    <p:extLst>
      <p:ext uri="{BB962C8B-B14F-4D97-AF65-F5344CB8AC3E}">
        <p14:creationId xmlns:p14="http://schemas.microsoft.com/office/powerpoint/2010/main" val="115409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Wesoła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(4)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747348"/>
              </p:ext>
            </p:extLst>
          </p:nvPr>
        </p:nvGraphicFramePr>
        <p:xfrm>
          <a:off x="614469" y="2422082"/>
          <a:ext cx="7557812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Wesoła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(5)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1130137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73965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Wesoła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(6)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8880345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</a:t>
            </a:r>
            <a:r>
              <a:rPr lang="pl-PL" sz="3200" b="1" dirty="0" smtClean="0"/>
              <a:t> </a:t>
            </a:r>
            <a:r>
              <a:rPr lang="pl-PL" sz="3200" dirty="0" smtClean="0"/>
              <a:t>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(7)</a:t>
            </a:r>
            <a:endParaRPr lang="pl-PL" sz="2800" dirty="0">
              <a:solidFill>
                <a:schemeClr val="accent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0535813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322754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accent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8504081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9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11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16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09526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0821556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438749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accent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accent2"/>
                </a:solidFill>
              </a:rPr>
              <a:t>interesanta (1)</a:t>
            </a:r>
            <a:endParaRPr lang="pl-PL" sz="3100" dirty="0">
              <a:solidFill>
                <a:schemeClr val="accent2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543572"/>
              </p:ext>
            </p:extLst>
          </p:nvPr>
        </p:nvGraphicFramePr>
        <p:xfrm>
          <a:off x="4357450" y="2440202"/>
          <a:ext cx="1799520" cy="3941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9520"/>
              </a:tblGrid>
              <a:tr h="102832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94263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94263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102832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7080392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244743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4725194" y="17837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2613736"/>
              </p:ext>
            </p:extLst>
          </p:nvPr>
        </p:nvGraphicFramePr>
        <p:xfrm>
          <a:off x="5198831" y="2489107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  <p:sp>
        <p:nvSpPr>
          <p:cNvPr id="21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b="1" dirty="0" smtClean="0"/>
              <a:t/>
            </a:r>
            <a:br>
              <a:rPr lang="pl-PL" sz="4200" b="1" dirty="0" smtClean="0"/>
            </a:br>
            <a:r>
              <a:rPr lang="pl-PL" sz="3100" dirty="0" smtClean="0">
                <a:solidFill>
                  <a:schemeClr val="accent2"/>
                </a:solidFill>
              </a:rPr>
              <a:t>Zachowanie urzędnika wobec interesanta (2)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9193513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4455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2223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432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0641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9849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59058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1216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5103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accent2"/>
                </a:solidFill>
              </a:rPr>
              <a:t>Urzędnik: Obsługa przedstawionej sprawy (1)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9511234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50180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13010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916494"/>
              </p:ext>
            </p:extLst>
          </p:nvPr>
        </p:nvGraphicFramePr>
        <p:xfrm>
          <a:off x="108298" y="1989634"/>
          <a:ext cx="2808000" cy="44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0453981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br>
              <a:rPr lang="pl-PL" sz="3600" dirty="0" smtClean="0"/>
            </a:br>
            <a:r>
              <a:rPr lang="pl-PL" sz="3100" dirty="0">
                <a:solidFill>
                  <a:schemeClr val="accent2"/>
                </a:solidFill>
              </a:rPr>
              <a:t>Urzędnik: </a:t>
            </a:r>
            <a:r>
              <a:rPr lang="pl-PL" sz="3100" dirty="0" smtClean="0">
                <a:solidFill>
                  <a:schemeClr val="accent2"/>
                </a:solidFill>
              </a:rPr>
              <a:t>Obsługa przedstawionej sprawy (2)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728620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625077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6231725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72551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2206354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accent2"/>
                </a:solidFill>
              </a:rPr>
              <a:t>Urzędnik: </a:t>
            </a:r>
            <a:r>
              <a:rPr lang="pl-PL" sz="3100" dirty="0" smtClean="0">
                <a:solidFill>
                  <a:schemeClr val="accent2"/>
                </a:solidFill>
              </a:rPr>
              <a:t>Obsługa przedstawionej sprawy (3)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718935"/>
              </p:ext>
            </p:extLst>
          </p:nvPr>
        </p:nvGraphicFramePr>
        <p:xfrm>
          <a:off x="684362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338571"/>
              </p:ext>
            </p:extLst>
          </p:nvPr>
        </p:nvGraphicFramePr>
        <p:xfrm>
          <a:off x="543737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172299"/>
              </p:ext>
            </p:extLst>
          </p:nvPr>
        </p:nvGraphicFramePr>
        <p:xfrm>
          <a:off x="36290" y="2422130"/>
          <a:ext cx="1800000" cy="39588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Trudno powiedzieć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679828"/>
              </p:ext>
            </p:extLst>
          </p:nvPr>
        </p:nvGraphicFramePr>
        <p:xfrm>
          <a:off x="4572795" y="2422130"/>
          <a:ext cx="1880112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80112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9597945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accent2"/>
                </a:solidFill>
              </a:rPr>
              <a:t>U</a:t>
            </a:r>
            <a:r>
              <a:rPr lang="pl-PL" sz="3100" dirty="0" smtClean="0">
                <a:solidFill>
                  <a:schemeClr val="accent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accent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Czy urzędnik poinformował Cię sam o następujących krokach do załatwienia przedstawionej przez Ciebie sprawy?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4076989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ole tekstowe 17"/>
          <p:cNvSpPr txBox="1"/>
          <p:nvPr/>
        </p:nvSpPr>
        <p:spPr>
          <a:xfrm>
            <a:off x="3132634" y="6383283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grpSp>
        <p:nvGrpSpPr>
          <p:cNvPr id="9" name="Grupa 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3496317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9135593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accent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accent2"/>
                </a:solidFill>
              </a:rPr>
              <a:t>sprawy 2014/2013 (2)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9092964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419564"/>
              </p:ext>
            </p:extLst>
          </p:nvPr>
        </p:nvGraphicFramePr>
        <p:xfrm>
          <a:off x="180306" y="2422130"/>
          <a:ext cx="1800000" cy="4032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10190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190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046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6338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5775188"/>
              </p:ext>
            </p:extLst>
          </p:nvPr>
        </p:nvGraphicFramePr>
        <p:xfrm>
          <a:off x="5029215" y="2494734"/>
          <a:ext cx="4320000" cy="4103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1008030"/>
              </p:ext>
            </p:extLst>
          </p:nvPr>
        </p:nvGraphicFramePr>
        <p:xfrm>
          <a:off x="4212754" y="2493692"/>
          <a:ext cx="1800200" cy="33843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92817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127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746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746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</a:t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ma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 opłatach lub ich braku) </a:t>
            </a:r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2375493" y="6526138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grpSp>
        <p:nvGrpSpPr>
          <p:cNvPr id="9" name="Grupa 8"/>
          <p:cNvGrpSpPr/>
          <p:nvPr/>
        </p:nvGrpSpPr>
        <p:grpSpPr>
          <a:xfrm>
            <a:off x="13485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8686354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7971445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accent2"/>
                </a:solidFill>
              </a:rPr>
              <a:t>Urzędnik: Sposób załatwienia przedstawionej sprawy (3) 2015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1358557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7083129"/>
              </p:ext>
            </p:extLst>
          </p:nvPr>
        </p:nvGraphicFramePr>
        <p:xfrm>
          <a:off x="5029215" y="2494734"/>
          <a:ext cx="4320000" cy="4103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 opłatach lub ich braku) </a:t>
            </a:r>
            <a:endParaRPr lang="pl-PL" dirty="0"/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801162"/>
              </p:ext>
            </p:extLst>
          </p:nvPr>
        </p:nvGraphicFramePr>
        <p:xfrm>
          <a:off x="180306" y="2422130"/>
          <a:ext cx="1800200" cy="3959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384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39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Podawał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Tabe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276633"/>
              </p:ext>
            </p:extLst>
          </p:nvPr>
        </p:nvGraphicFramePr>
        <p:xfrm>
          <a:off x="3852714" y="2599742"/>
          <a:ext cx="1944216" cy="3824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783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839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17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68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a 17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8624415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7" name="Prostokąt 2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accent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accent2"/>
                </a:solidFill>
              </a:rPr>
              <a:t>sprawy (4)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1201805"/>
              </p:ext>
            </p:extLst>
          </p:nvPr>
        </p:nvGraphicFramePr>
        <p:xfrm>
          <a:off x="1044402" y="2601666"/>
          <a:ext cx="4392008" cy="3564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191805"/>
              </p:ext>
            </p:extLst>
          </p:nvPr>
        </p:nvGraphicFramePr>
        <p:xfrm>
          <a:off x="4957207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466600"/>
              </p:ext>
            </p:extLst>
          </p:nvPr>
        </p:nvGraphicFramePr>
        <p:xfrm>
          <a:off x="4716810" y="2514957"/>
          <a:ext cx="1223936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3936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432355"/>
              </p:ext>
            </p:extLst>
          </p:nvPr>
        </p:nvGraphicFramePr>
        <p:xfrm>
          <a:off x="108298" y="2421682"/>
          <a:ext cx="1872208" cy="3672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248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  <p:graphicFrame>
        <p:nvGraphicFramePr>
          <p:cNvPr id="16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5827448"/>
              </p:ext>
            </p:extLst>
          </p:nvPr>
        </p:nvGraphicFramePr>
        <p:xfrm>
          <a:off x="920090" y="2311952"/>
          <a:ext cx="3364671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pole tekstowe 16"/>
          <p:cNvSpPr txBox="1"/>
          <p:nvPr/>
        </p:nvSpPr>
        <p:spPr>
          <a:xfrm>
            <a:off x="2700585" y="6466370"/>
            <a:ext cx="2952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accent2"/>
                </a:solidFill>
              </a:rPr>
              <a:t>Urzędnik: Sposób załatwiania przedstawionej sprawy (5)</a:t>
            </a:r>
            <a:endParaRPr lang="pl-PL" sz="3100" dirty="0">
              <a:solidFill>
                <a:schemeClr val="accent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8544420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0263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689940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274116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591074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874489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3728515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accent2"/>
                </a:solidFill>
              </a:rPr>
              <a:t>U</a:t>
            </a:r>
            <a:r>
              <a:rPr lang="pl-PL" sz="3100" dirty="0" smtClean="0">
                <a:solidFill>
                  <a:schemeClr val="accent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accent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4385836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13630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108298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7"/>
          <p:cNvSpPr txBox="1"/>
          <p:nvPr/>
        </p:nvSpPr>
        <p:spPr>
          <a:xfrm>
            <a:off x="3132634" y="6383283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9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Wesoła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accent2"/>
                </a:solidFill>
              </a:rPr>
              <a:t>U</a:t>
            </a:r>
            <a:r>
              <a:rPr lang="pl-PL" sz="3100" dirty="0" smtClean="0">
                <a:solidFill>
                  <a:schemeClr val="accent2"/>
                </a:solidFill>
              </a:rPr>
              <a:t>rzędnik: Sposób załatwienia przedstawionej sprawy (7)</a:t>
            </a:r>
            <a:endParaRPr lang="pl-PL" sz="3100" dirty="0">
              <a:solidFill>
                <a:schemeClr val="accent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316198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6149271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8" name="pole tekstowe 6"/>
          <p:cNvSpPr txBox="1">
            <a:spLocks noChangeArrowheads="1"/>
          </p:cNvSpPr>
          <p:nvPr/>
        </p:nvSpPr>
        <p:spPr bwMode="auto">
          <a:xfrm>
            <a:off x="7732325" y="2925738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3789834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</a:p>
        </p:txBody>
      </p:sp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2*</a:t>
            </a:r>
          </a:p>
        </p:txBody>
      </p:sp>
      <p:sp>
        <p:nvSpPr>
          <p:cNvPr id="16" name="pole tekstowe 17"/>
          <p:cNvSpPr txBox="1"/>
          <p:nvPr/>
        </p:nvSpPr>
        <p:spPr>
          <a:xfrm>
            <a:off x="0" y="6426886"/>
            <a:ext cx="28446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 smtClean="0"/>
              <a:t>* W niektórych sytuacjach audytorzy byli obsługiwani przez dwóch urzędników.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210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152211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4264783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Wesoła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(1)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tx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8473791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tx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Wesoła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(2)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0649118"/>
              </p:ext>
            </p:extLst>
          </p:nvPr>
        </p:nvGraphicFramePr>
        <p:xfrm>
          <a:off x="614469" y="2422082"/>
          <a:ext cx="7763525" cy="4176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Wesoła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accent2"/>
                </a:solidFill>
              </a:rPr>
              <a:t>Otoczenie: Wygląd Urzędu (3)</a:t>
            </a:r>
            <a:endParaRPr lang="pl-PL" sz="2800" dirty="0">
              <a:solidFill>
                <a:schemeClr val="accent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6067417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015340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1200</TotalTime>
  <Words>1900</Words>
  <Application>Microsoft Office PowerPoint</Application>
  <PresentationFormat>Niestandardowy</PresentationFormat>
  <Paragraphs>321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WESOŁA</vt:lpstr>
      <vt:lpstr>Informacje o metodzie</vt:lpstr>
      <vt:lpstr>Spis treści</vt:lpstr>
      <vt:lpstr>Wyniki badania</vt:lpstr>
      <vt:lpstr>Kryteria oceny</vt:lpstr>
      <vt:lpstr>Wyniki badania</vt:lpstr>
      <vt:lpstr>Urząd Dzielnicy Wesoła Otoczenie: Wygląd Urzędu (1)</vt:lpstr>
      <vt:lpstr>Urząd Dzielnicy Wesoła Otoczenie: Wygląd Urzędu (2)</vt:lpstr>
      <vt:lpstr>Urząd Dzielnicy Wesoła Otoczenie: Wygląd Urzędu (3)</vt:lpstr>
      <vt:lpstr>Urząd Dzielnicy Wesoła Otoczenie: Wygląd Urzędu (4)</vt:lpstr>
      <vt:lpstr>Urząd Dzielnicy Wesoła Otoczenie: Wygląd Urzędu (5)</vt:lpstr>
      <vt:lpstr>Urząd Dzielnicy Wesoła Otoczenie: Wygląd Urzędu (6)</vt:lpstr>
      <vt:lpstr>Urząd Dzielnicy Wesoła Otoczenie: Wygląd Urzędu (7)</vt:lpstr>
      <vt:lpstr>Wyniki badania</vt:lpstr>
      <vt:lpstr>Urząd Dzielnicy Wesoła Wygląd zewnętrzny urzędnika i jego stanowisko pracy</vt:lpstr>
      <vt:lpstr>Wyniki badania</vt:lpstr>
      <vt:lpstr>Urząd Dzielnicy Wesoła Zachowanie urzędnika wobec interesanta (1)</vt:lpstr>
      <vt:lpstr>Urząd Dzielnicy Wesoła Zachowanie urzędnika wobec interesanta (2)</vt:lpstr>
      <vt:lpstr>Wyniki badania</vt:lpstr>
      <vt:lpstr>Urząd Dzielnicy Wesoła Urzędnik: Obsługa przedstawionej sprawy (1)</vt:lpstr>
      <vt:lpstr>Urząd Dzielnicy Wesoła Urzędnik: Obsługa przedstawionej sprawy (2)</vt:lpstr>
      <vt:lpstr>Urząd Dzielnicy Wesoła Urzędnik: Obsługa przedstawionej sprawy (3)</vt:lpstr>
      <vt:lpstr>Wyniki badania</vt:lpstr>
      <vt:lpstr>Urząd Dzielnicy Wesoła Urzędnik: Sposób załatwienia przedstawionej sprawy (1)</vt:lpstr>
      <vt:lpstr>Urząd Dzielnicy Wesoła Urzędnik: Sposób załatwienia przedstawionej sprawy 2014/2013 (2)</vt:lpstr>
      <vt:lpstr>Urząd Dzielnicy Wesoła Urzędnik: Sposób załatwienia przedstawionej sprawy (3) 2015</vt:lpstr>
      <vt:lpstr>Urząd Dzielnicy Wesoła Urzędnik: Sposób załatwienia przedstawionej sprawy (4)</vt:lpstr>
      <vt:lpstr>Urząd Dzielnicy Wesoła Urzędnik: Sposób załatwiania przedstawionej sprawy (5)</vt:lpstr>
      <vt:lpstr>Urząd Dzielnicy Wesoła Urzędnik: Sposób załatwienia przedstawionej sprawy (6)</vt:lpstr>
      <vt:lpstr>Urząd Dzielnicy Wesoła Urzędnik: Sposób załatwienia przedstawionej sprawy (7)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163</cp:revision>
  <dcterms:created xsi:type="dcterms:W3CDTF">2013-09-17T08:07:59Z</dcterms:created>
  <dcterms:modified xsi:type="dcterms:W3CDTF">2016-01-28T12:14:48Z</dcterms:modified>
</cp:coreProperties>
</file>