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88" r:id="rId2"/>
    <p:sldId id="319" r:id="rId3"/>
    <p:sldId id="32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3" r:id="rId27"/>
    <p:sldId id="309" r:id="rId28"/>
    <p:sldId id="311" r:id="rId29"/>
    <p:sldId id="314" r:id="rId30"/>
    <p:sldId id="315" r:id="rId31"/>
    <p:sldId id="318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62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5.8</c:v>
                </c:pt>
                <c:pt idx="2" formatCode="###0.0">
                  <c:v>0.85000000000000031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4.9000000000000004</c:v>
                </c:pt>
                <c:pt idx="2" formatCode="0.0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4.7142857142857117</c:v>
                </c:pt>
                <c:pt idx="2" formatCode="0.0">
                  <c:v>1.3333333333333333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73966336"/>
        <c:axId val="73969024"/>
      </c:barChart>
      <c:catAx>
        <c:axId val="73966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3969024"/>
        <c:crosses val="autoZero"/>
        <c:auto val="1"/>
        <c:lblAlgn val="ctr"/>
        <c:lblOffset val="100"/>
        <c:noMultiLvlLbl val="0"/>
      </c:catAx>
      <c:valAx>
        <c:axId val="73969024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7396633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82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3078528"/>
        <c:axId val="143080832"/>
      </c:barChart>
      <c:catAx>
        <c:axId val="143078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08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808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307852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4590592"/>
        <c:axId val="154703360"/>
      </c:barChart>
      <c:catAx>
        <c:axId val="1545905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54703360"/>
        <c:crosses val="autoZero"/>
        <c:auto val="1"/>
        <c:lblAlgn val="ctr"/>
        <c:lblOffset val="100"/>
        <c:noMultiLvlLbl val="0"/>
      </c:catAx>
      <c:valAx>
        <c:axId val="1547033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54590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są dostępne, 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###0.0%">
                  <c:v>0.65</c:v>
                </c:pt>
                <c:pt idx="1">
                  <c:v>0.15</c:v>
                </c:pt>
                <c:pt idx="2">
                  <c:v>0.35</c:v>
                </c:pt>
                <c:pt idx="3">
                  <c:v>0.35</c:v>
                </c:pt>
                <c:pt idx="4">
                  <c:v>0.4</c:v>
                </c:pt>
                <c:pt idx="5">
                  <c:v>0</c:v>
                </c:pt>
                <c:pt idx="6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są dostępne, 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0.79</c:v>
                </c:pt>
                <c:pt idx="1">
                  <c:v>0</c:v>
                </c:pt>
                <c:pt idx="2">
                  <c:v>0.26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są dostępne, 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0.85</c:v>
                </c:pt>
                <c:pt idx="1">
                  <c:v>0.15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8042752"/>
        <c:axId val="158916992"/>
      </c:barChart>
      <c:catAx>
        <c:axId val="158042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8916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916992"/>
        <c:scaling>
          <c:orientation val="minMax"/>
          <c:min val="0"/>
        </c:scaling>
        <c:delete val="1"/>
        <c:axPos val="t"/>
        <c:numFmt formatCode="###0.0%" sourceLinked="1"/>
        <c:majorTickMark val="out"/>
        <c:minorTickMark val="none"/>
        <c:tickLblPos val="none"/>
        <c:crossAx val="1580427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1</c:v>
                </c:pt>
                <c:pt idx="1">
                  <c:v>0.68</c:v>
                </c:pt>
                <c:pt idx="2">
                  <c:v>0.9500000000000004</c:v>
                </c:pt>
                <c:pt idx="4">
                  <c:v>1</c:v>
                </c:pt>
                <c:pt idx="5">
                  <c:v>0.53</c:v>
                </c:pt>
                <c:pt idx="6">
                  <c:v>0.75000000000000044</c:v>
                </c:pt>
                <c:pt idx="8">
                  <c:v>1</c:v>
                </c:pt>
                <c:pt idx="9">
                  <c:v>0.53</c:v>
                </c:pt>
                <c:pt idx="10">
                  <c:v>0.75000000000000044</c:v>
                </c:pt>
                <c:pt idx="12">
                  <c:v>1</c:v>
                </c:pt>
                <c:pt idx="13">
                  <c:v>0.79</c:v>
                </c:pt>
                <c:pt idx="14">
                  <c:v>0.9</c:v>
                </c:pt>
                <c:pt idx="16">
                  <c:v>0.25</c:v>
                </c:pt>
                <c:pt idx="17">
                  <c:v>0.26</c:v>
                </c:pt>
                <c:pt idx="18">
                  <c:v>0.30000000000000021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1">
                  <c:v>0.32000000000000023</c:v>
                </c:pt>
                <c:pt idx="2">
                  <c:v>0.05</c:v>
                </c:pt>
                <c:pt idx="5">
                  <c:v>0.47000000000000008</c:v>
                </c:pt>
                <c:pt idx="6">
                  <c:v>0.25</c:v>
                </c:pt>
                <c:pt idx="9">
                  <c:v>0.47000000000000008</c:v>
                </c:pt>
                <c:pt idx="10">
                  <c:v>0.25</c:v>
                </c:pt>
                <c:pt idx="13">
                  <c:v>0.16</c:v>
                </c:pt>
                <c:pt idx="14">
                  <c:v>0.1</c:v>
                </c:pt>
                <c:pt idx="16">
                  <c:v>0.75000000000000044</c:v>
                </c:pt>
                <c:pt idx="17">
                  <c:v>0.74000000000000044</c:v>
                </c:pt>
                <c:pt idx="18">
                  <c:v>0.7000000000000004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  <c:pt idx="13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103232"/>
        <c:axId val="161129600"/>
      </c:barChart>
      <c:catAx>
        <c:axId val="1611032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1129600"/>
        <c:crosses val="autoZero"/>
        <c:auto val="1"/>
        <c:lblAlgn val="ctr"/>
        <c:lblOffset val="100"/>
        <c:noMultiLvlLbl val="0"/>
      </c:catAx>
      <c:valAx>
        <c:axId val="161129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11032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1</c:v>
                </c:pt>
                <c:pt idx="1">
                  <c:v>0.8</c:v>
                </c:pt>
                <c:pt idx="2">
                  <c:v>0.61904761904761918</c:v>
                </c:pt>
                <c:pt idx="4">
                  <c:v>1</c:v>
                </c:pt>
                <c:pt idx="5">
                  <c:v>0.9</c:v>
                </c:pt>
                <c:pt idx="6">
                  <c:v>0.76190476190476186</c:v>
                </c:pt>
                <c:pt idx="8">
                  <c:v>0.1</c:v>
                </c:pt>
                <c:pt idx="10">
                  <c:v>0.19047619047619052</c:v>
                </c:pt>
                <c:pt idx="12">
                  <c:v>0.61904761904761918</c:v>
                </c:pt>
                <c:pt idx="13">
                  <c:v>0.95000000000000007</c:v>
                </c:pt>
                <c:pt idx="14">
                  <c:v>0.71428571428571441</c:v>
                </c:pt>
                <c:pt idx="16">
                  <c:v>0.71428571428571441</c:v>
                </c:pt>
                <c:pt idx="17">
                  <c:v>0.65000000000000013</c:v>
                </c:pt>
                <c:pt idx="18">
                  <c:v>0.57142857142857162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1">
                  <c:v>0.2</c:v>
                </c:pt>
                <c:pt idx="2">
                  <c:v>0.33333333333333337</c:v>
                </c:pt>
                <c:pt idx="5">
                  <c:v>0.05</c:v>
                </c:pt>
                <c:pt idx="6">
                  <c:v>9.5238095238095247E-2</c:v>
                </c:pt>
                <c:pt idx="8">
                  <c:v>0.9</c:v>
                </c:pt>
                <c:pt idx="9">
                  <c:v>0.9</c:v>
                </c:pt>
                <c:pt idx="10">
                  <c:v>0.71428571428571441</c:v>
                </c:pt>
                <c:pt idx="12">
                  <c:v>0.38095238095238104</c:v>
                </c:pt>
                <c:pt idx="14">
                  <c:v>0.19047619047619052</c:v>
                </c:pt>
                <c:pt idx="16">
                  <c:v>0.28571428571428581</c:v>
                </c:pt>
                <c:pt idx="17">
                  <c:v>0.35000000000000003</c:v>
                </c:pt>
                <c:pt idx="18">
                  <c:v>0.33333333333333337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2" formatCode="0%">
                  <c:v>4.7619047619047623E-2</c:v>
                </c:pt>
                <c:pt idx="4" formatCode="0%">
                  <c:v>0.05</c:v>
                </c:pt>
                <c:pt idx="5" formatCode="0%">
                  <c:v>0.05</c:v>
                </c:pt>
                <c:pt idx="6" formatCode="0%">
                  <c:v>0.14285714285714293</c:v>
                </c:pt>
                <c:pt idx="9" formatCode="0%">
                  <c:v>0.1</c:v>
                </c:pt>
                <c:pt idx="10" formatCode="0%">
                  <c:v>9.5238095238095247E-2</c:v>
                </c:pt>
                <c:pt idx="12" formatCode="0%">
                  <c:v>0.05</c:v>
                </c:pt>
                <c:pt idx="13" formatCode="0%">
                  <c:v>0.05</c:v>
                </c:pt>
                <c:pt idx="14" formatCode="0%">
                  <c:v>9.5238095238095247E-2</c:v>
                </c:pt>
                <c:pt idx="18" formatCode="0%">
                  <c:v>9.5238095238095247E-2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714944"/>
        <c:axId val="166933248"/>
      </c:barChart>
      <c:catAx>
        <c:axId val="1657149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6933248"/>
        <c:crosses val="autoZero"/>
        <c:auto val="1"/>
        <c:lblAlgn val="ctr"/>
        <c:lblOffset val="100"/>
        <c:noMultiLvlLbl val="0"/>
      </c:catAx>
      <c:valAx>
        <c:axId val="1669332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149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06"/>
          <c:w val="0.84773526228702556"/>
          <c:h val="3.745370370370376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0.4</c:v>
                </c:pt>
                <c:pt idx="1">
                  <c:v>0.92</c:v>
                </c:pt>
                <c:pt idx="2">
                  <c:v>0.75000000000000022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7.0000000000000021E-2</c:v>
                </c:pt>
                <c:pt idx="1">
                  <c:v>8.0000000000000029E-2</c:v>
                </c:pt>
                <c:pt idx="2">
                  <c:v>0.16666666666666666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0.53</c:v>
                </c:pt>
                <c:pt idx="2" formatCode="0%">
                  <c:v>8.3333333333333343E-2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5986560"/>
        <c:axId val="175988096"/>
      </c:barChart>
      <c:catAx>
        <c:axId val="175986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7598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88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986560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89"/>
          <c:h val="0.29090909090909162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9747456"/>
        <c:axId val="179831936"/>
      </c:barChart>
      <c:catAx>
        <c:axId val="1797474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9831936"/>
        <c:crosses val="autoZero"/>
        <c:auto val="1"/>
        <c:lblAlgn val="ctr"/>
        <c:lblOffset val="100"/>
        <c:noMultiLvlLbl val="0"/>
      </c:catAx>
      <c:valAx>
        <c:axId val="1798319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9747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25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0.79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0.21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8525312"/>
        <c:axId val="8526848"/>
      </c:barChart>
      <c:catAx>
        <c:axId val="8525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526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268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852531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64"/>
          <c:w val="0.84452303292310316"/>
          <c:h val="0.2353105128361973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25"/>
          <c:h val="0.65725421680488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0.90476190476190466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965397606892453E-3"/>
                  <c:y val="-4.0510218124582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2" formatCode="0%">
                  <c:v>4.7619047619047623E-2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Lbl>
              <c:idx val="1"/>
              <c:layout>
                <c:manualLayout>
                  <c:x val="-5.0367210660803817E-3"/>
                  <c:y val="2.3150388665140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4.7619047619047623E-2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776192"/>
        <c:axId val="32777728"/>
      </c:barChart>
      <c:catAx>
        <c:axId val="32776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77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777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77619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68"/>
          <c:w val="1"/>
          <c:h val="0.2718782937858663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0.95000000000000007</c:v>
                </c:pt>
                <c:pt idx="1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0.60000000000000009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0.52380952380952384</c:v>
                </c:pt>
                <c:pt idx="1">
                  <c:v>0.14285714285714293</c:v>
                </c:pt>
                <c:pt idx="2">
                  <c:v>0.23809523809523817</c:v>
                </c:pt>
                <c:pt idx="3">
                  <c:v>9.5238095238095247E-2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67456"/>
        <c:axId val="32868992"/>
      </c:barChart>
      <c:catAx>
        <c:axId val="3286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6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68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67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0.84000000000000041</c:v>
                </c:pt>
                <c:pt idx="1">
                  <c:v>0.9500000000000004</c:v>
                </c:pt>
                <c:pt idx="2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6212096"/>
        <c:axId val="76216960"/>
      </c:barChart>
      <c:catAx>
        <c:axId val="76212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621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2169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62120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0.85000000000000042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0.95238095238095244</c:v>
                </c:pt>
                <c:pt idx="8">
                  <c:v>4.7619047619047623E-2</c:v>
                </c:pt>
                <c:pt idx="10">
                  <c:v>4.7619047619047623E-2</c:v>
                </c:pt>
                <c:pt idx="14">
                  <c:v>9.5238095238095247E-2</c:v>
                </c:pt>
                <c:pt idx="17">
                  <c:v>0.1</c:v>
                </c:pt>
                <c:pt idx="18">
                  <c:v>0.23809523809523836</c:v>
                </c:pt>
                <c:pt idx="20">
                  <c:v>1</c:v>
                </c:pt>
                <c:pt idx="21">
                  <c:v>0.85000000000000042</c:v>
                </c:pt>
                <c:pt idx="22">
                  <c:v>0.80952380952380965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1">
                  <c:v>0.15000000000000011</c:v>
                </c:pt>
                <c:pt idx="6">
                  <c:v>4.7619047619047623E-2</c:v>
                </c:pt>
                <c:pt idx="8">
                  <c:v>0.95238095238095244</c:v>
                </c:pt>
                <c:pt idx="9">
                  <c:v>1</c:v>
                </c:pt>
                <c:pt idx="10">
                  <c:v>0.95238095238095244</c:v>
                </c:pt>
                <c:pt idx="12">
                  <c:v>1</c:v>
                </c:pt>
                <c:pt idx="13">
                  <c:v>1</c:v>
                </c:pt>
                <c:pt idx="14">
                  <c:v>0.90476190476190432</c:v>
                </c:pt>
                <c:pt idx="16">
                  <c:v>1</c:v>
                </c:pt>
                <c:pt idx="17">
                  <c:v>0.9</c:v>
                </c:pt>
                <c:pt idx="18">
                  <c:v>0.76190476190476186</c:v>
                </c:pt>
                <c:pt idx="21">
                  <c:v>0.15000000000000011</c:v>
                </c:pt>
                <c:pt idx="22">
                  <c:v>0.19047619047619069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897664"/>
        <c:axId val="33096064"/>
      </c:barChart>
      <c:catAx>
        <c:axId val="32897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096064"/>
        <c:crosses val="autoZero"/>
        <c:auto val="1"/>
        <c:lblAlgn val="ctr"/>
        <c:lblOffset val="100"/>
        <c:noMultiLvlLbl val="0"/>
      </c:catAx>
      <c:valAx>
        <c:axId val="330960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976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62"/>
          <c:w val="0.84773526228702556"/>
          <c:h val="3.745370370370376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04654823428080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 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0.71428571428571463</c:v>
                </c:pt>
                <c:pt idx="1">
                  <c:v>0.65000000000000058</c:v>
                </c:pt>
                <c:pt idx="2">
                  <c:v>0.71428571428571463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 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0.28571428571428598</c:v>
                </c:pt>
                <c:pt idx="1">
                  <c:v>0.3500000000000002</c:v>
                </c:pt>
                <c:pt idx="2">
                  <c:v>0.28571428571428603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564160"/>
        <c:axId val="33565696"/>
      </c:barChart>
      <c:catAx>
        <c:axId val="335641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565696"/>
        <c:crosses val="autoZero"/>
        <c:auto val="1"/>
        <c:lblAlgn val="ctr"/>
        <c:lblOffset val="100"/>
        <c:noMultiLvlLbl val="0"/>
      </c:catAx>
      <c:valAx>
        <c:axId val="33565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5641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16"/>
          <c:w val="0.84773526228702556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595392"/>
        <c:axId val="33596928"/>
      </c:barChart>
      <c:catAx>
        <c:axId val="335953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3596928"/>
        <c:crosses val="autoZero"/>
        <c:auto val="1"/>
        <c:lblAlgn val="ctr"/>
        <c:lblOffset val="100"/>
        <c:noMultiLvlLbl val="0"/>
      </c:catAx>
      <c:valAx>
        <c:axId val="335969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5953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18"/>
          <c:y val="6.4515800203873595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0.71</c:v>
                </c:pt>
                <c:pt idx="1">
                  <c:v>0.24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</c:v>
                </c:pt>
                <c:pt idx="1">
                  <c:v>0.5</c:v>
                </c:pt>
                <c:pt idx="2">
                  <c:v>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0.14285714285714288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891456"/>
        <c:axId val="33892992"/>
      </c:barChart>
      <c:catAx>
        <c:axId val="33891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89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892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891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325E-2"/>
          <c:y val="5.9422750424448445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(N=15)***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(N=15)***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0.26666666666666666</c:v>
                </c:pt>
                <c:pt idx="1">
                  <c:v>0.9</c:v>
                </c:pt>
                <c:pt idx="2">
                  <c:v>0.52380952380952384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7859372794301299E-3"/>
                  <c:y val="-8.4092193624565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(N=15)***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0.73333333333333328</c:v>
                </c:pt>
                <c:pt idx="1">
                  <c:v>0.05</c:v>
                </c:pt>
                <c:pt idx="2">
                  <c:v>0.47619047619047622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925376"/>
        <c:axId val="33931264"/>
      </c:barChart>
      <c:catAx>
        <c:axId val="3392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3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31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92537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78055062383946316"/>
          <c:y val="0.42074402354581419"/>
          <c:w val="0.21944937616053686"/>
          <c:h val="0.20504640185259315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018816"/>
        <c:axId val="34020352"/>
      </c:barChart>
      <c:catAx>
        <c:axId val="3401881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4020352"/>
        <c:crosses val="autoZero"/>
        <c:auto val="1"/>
        <c:lblAlgn val="ctr"/>
        <c:lblOffset val="100"/>
        <c:noMultiLvlLbl val="0"/>
      </c:catAx>
      <c:valAx>
        <c:axId val="340203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0188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64461091624739"/>
          <c:y val="9.6774193548387379E-3"/>
          <c:w val="0.55221670381295507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0.15000000000000002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081408"/>
        <c:axId val="34087296"/>
      </c:barChart>
      <c:catAx>
        <c:axId val="34081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087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872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814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63657407407408"/>
          <c:y val="0"/>
          <c:w val="0.67141041666666668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0.24</c:v>
                </c:pt>
                <c:pt idx="2">
                  <c:v>0.14000000000000001</c:v>
                </c:pt>
                <c:pt idx="3">
                  <c:v>0.19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0.4</c:v>
                </c:pt>
                <c:pt idx="2">
                  <c:v>0</c:v>
                </c:pt>
                <c:pt idx="3">
                  <c:v>0.55000000000000004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0.23809523809523811</c:v>
                </c:pt>
                <c:pt idx="1">
                  <c:v>0.19047619047619047</c:v>
                </c:pt>
                <c:pt idx="2">
                  <c:v>9.5238095238095233E-2</c:v>
                </c:pt>
                <c:pt idx="3">
                  <c:v>0.47619047619047622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43616"/>
        <c:axId val="34329728"/>
      </c:barChart>
      <c:catAx>
        <c:axId val="34143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32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29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43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016704"/>
        <c:axId val="35018240"/>
      </c:barChart>
      <c:catAx>
        <c:axId val="350167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018240"/>
        <c:crosses val="autoZero"/>
        <c:auto val="1"/>
        <c:lblAlgn val="ctr"/>
        <c:lblOffset val="100"/>
        <c:noMultiLvlLbl val="0"/>
      </c:catAx>
      <c:valAx>
        <c:axId val="350182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016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0.81</c:v>
                </c:pt>
                <c:pt idx="1">
                  <c:v>0.86</c:v>
                </c:pt>
                <c:pt idx="2">
                  <c:v>1</c:v>
                </c:pt>
                <c:pt idx="3">
                  <c:v>0.76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0.65</c:v>
                </c:pt>
                <c:pt idx="2">
                  <c:v>0.6</c:v>
                </c:pt>
                <c:pt idx="3">
                  <c:v>0.45</c:v>
                </c:pt>
                <c:pt idx="4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0.55000000000000004</c:v>
                </c:pt>
                <c:pt idx="2">
                  <c:v>0.7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148928"/>
        <c:axId val="35150464"/>
      </c:barChart>
      <c:catAx>
        <c:axId val="35148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15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504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1489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360640"/>
        <c:axId val="119738752"/>
      </c:barChart>
      <c:catAx>
        <c:axId val="1113606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19738752"/>
        <c:crosses val="autoZero"/>
        <c:auto val="1"/>
        <c:lblAlgn val="ctr"/>
        <c:lblOffset val="100"/>
        <c:noMultiLvlLbl val="0"/>
      </c:catAx>
      <c:valAx>
        <c:axId val="11973875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113606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tx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178368"/>
        <c:axId val="35179904"/>
      </c:barChart>
      <c:catAx>
        <c:axId val="3517836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179904"/>
        <c:crosses val="autoZero"/>
        <c:auto val="1"/>
        <c:lblAlgn val="ctr"/>
        <c:lblOffset val="100"/>
        <c:noMultiLvlLbl val="0"/>
      </c:catAx>
      <c:valAx>
        <c:axId val="351799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178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(N=16)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25984"/>
        <c:axId val="35227520"/>
      </c:barChart>
      <c:catAx>
        <c:axId val="3522598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227520"/>
        <c:crosses val="autoZero"/>
        <c:auto val="1"/>
        <c:lblAlgn val="ctr"/>
        <c:lblOffset val="100"/>
        <c:noMultiLvlLbl val="0"/>
      </c:catAx>
      <c:valAx>
        <c:axId val="352275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25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0.25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0.47619047619047622</c:v>
                </c:pt>
                <c:pt idx="1">
                  <c:v>0.14285714285714288</c:v>
                </c:pt>
                <c:pt idx="2">
                  <c:v>0.14285714285714288</c:v>
                </c:pt>
                <c:pt idx="3">
                  <c:v>0</c:v>
                </c:pt>
                <c:pt idx="4">
                  <c:v>0.23809523809523811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246080"/>
        <c:axId val="35247616"/>
      </c:barChart>
      <c:catAx>
        <c:axId val="3524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247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476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246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0.05</c:v>
                </c:pt>
                <c:pt idx="3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0.9375</c:v>
                </c:pt>
                <c:pt idx="1">
                  <c:v>6.25E-2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57440"/>
        <c:axId val="35358976"/>
      </c:barChart>
      <c:catAx>
        <c:axId val="35357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58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58976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3574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(N=18*)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61696"/>
        <c:axId val="35663232"/>
      </c:barChart>
      <c:catAx>
        <c:axId val="356616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663232"/>
        <c:crosses val="autoZero"/>
        <c:auto val="1"/>
        <c:lblAlgn val="ctr"/>
        <c:lblOffset val="100"/>
        <c:noMultiLvlLbl val="0"/>
      </c:catAx>
      <c:valAx>
        <c:axId val="356632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661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71424"/>
        <c:axId val="35677312"/>
      </c:barChart>
      <c:catAx>
        <c:axId val="356714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677312"/>
        <c:crosses val="autoZero"/>
        <c:auto val="1"/>
        <c:lblAlgn val="ctr"/>
        <c:lblOffset val="100"/>
        <c:noMultiLvlLbl val="0"/>
      </c:catAx>
      <c:valAx>
        <c:axId val="356773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671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0.44444444444444442</c:v>
                </c:pt>
                <c:pt idx="1">
                  <c:v>0.16666666666666663</c:v>
                </c:pt>
                <c:pt idx="2">
                  <c:v>0.38888888888888895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6"/>
        <c:axId val="36114816"/>
        <c:axId val="36117504"/>
      </c:barChart>
      <c:catAx>
        <c:axId val="36114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1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175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1148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9"/>
          <c:y val="7.4417940876656472E-2"/>
          <c:w val="0.72138728323699419"/>
          <c:h val="0.9255821652600397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0.67</c:v>
                </c:pt>
                <c:pt idx="1">
                  <c:v>0.33333333333333326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144640"/>
        <c:axId val="36146176"/>
      </c:barChart>
      <c:catAx>
        <c:axId val="36144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4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46176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361446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(N=14)**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36768"/>
        <c:axId val="56338304"/>
      </c:barChart>
      <c:catAx>
        <c:axId val="5633676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338304"/>
        <c:crosses val="autoZero"/>
        <c:auto val="1"/>
        <c:lblAlgn val="ctr"/>
        <c:lblOffset val="100"/>
        <c:noMultiLvlLbl val="0"/>
      </c:catAx>
      <c:valAx>
        <c:axId val="563383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367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13310085939137559"/>
          <c:w val="0.9970836570072535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0.78571428571428559</c:v>
                </c:pt>
                <c:pt idx="1">
                  <c:v>0.1428571428571429</c:v>
                </c:pt>
                <c:pt idx="2">
                  <c:v>7.1428571428571425E-2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0.30000000000000004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0.65000000000000013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354304"/>
        <c:axId val="56355840"/>
      </c:barChart>
      <c:catAx>
        <c:axId val="5635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35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3558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3543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punkcie informacyjnym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0.5</c:v>
                </c:pt>
                <c:pt idx="2">
                  <c:v>0.35</c:v>
                </c:pt>
                <c:pt idx="3">
                  <c:v>0.35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punkcie informacyjnym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punkcie informacyjnym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0.25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0705792"/>
        <c:axId val="120707328"/>
      </c:barChart>
      <c:catAx>
        <c:axId val="120705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70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7073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705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15509259259258"/>
          <c:y val="9.6774193548387379E-3"/>
          <c:w val="0.55969745370370372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580092592592592E-2"/>
                  <c:y val="1.0646811992390185E-2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W ogóle mnie nie poinformował</c:v>
                </c:pt>
                <c:pt idx="2">
                  <c:v>Poinformował mnie ale nieprawidłowo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0.76190476190476186</c:v>
                </c:pt>
                <c:pt idx="1">
                  <c:v>0.19047619047619052</c:v>
                </c:pt>
                <c:pt idx="2">
                  <c:v>4.7619047619047623E-2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8.76064814814814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W ogóle mnie nie poinformował</c:v>
                </c:pt>
                <c:pt idx="2">
                  <c:v>Poinformował mnie ale nieprawidłowo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0.15000000000000002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8.7606481481481476E-3"/>
                  <c:y val="-3.5486578869124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W ogóle mnie nie poinformował</c:v>
                </c:pt>
                <c:pt idx="2">
                  <c:v>Poinformował mnie ale nieprawidłowo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0.95238095238095244</c:v>
                </c:pt>
                <c:pt idx="1">
                  <c:v>4.7619047619047623E-2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21376"/>
        <c:axId val="56427264"/>
      </c:barChart>
      <c:catAx>
        <c:axId val="56421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2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272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213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49612410723358E-2"/>
          <c:y val="8.1967072543303029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45184"/>
        <c:axId val="56446976"/>
      </c:barChart>
      <c:catAx>
        <c:axId val="5644518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446976"/>
        <c:crosses val="autoZero"/>
        <c:auto val="1"/>
        <c:lblAlgn val="ctr"/>
        <c:lblOffset val="100"/>
        <c:noMultiLvlLbl val="0"/>
      </c:catAx>
      <c:valAx>
        <c:axId val="564469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4451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13310085939137559"/>
          <c:w val="0.9970836570072535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0.8571428571428571</c:v>
                </c:pt>
                <c:pt idx="1">
                  <c:v>0.5</c:v>
                </c:pt>
                <c:pt idx="2">
                  <c:v>0.66666666666666674</c:v>
                </c:pt>
                <c:pt idx="4">
                  <c:v>0.5714285714285714</c:v>
                </c:pt>
                <c:pt idx="5">
                  <c:v>0.25</c:v>
                </c:pt>
                <c:pt idx="6">
                  <c:v>0.28571428571428575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0.14000000000000001</c:v>
                </c:pt>
                <c:pt idx="1">
                  <c:v>0.5</c:v>
                </c:pt>
                <c:pt idx="2">
                  <c:v>0.33333333333333337</c:v>
                </c:pt>
                <c:pt idx="4">
                  <c:v>0.19047619047619047</c:v>
                </c:pt>
                <c:pt idx="5">
                  <c:v>0.5</c:v>
                </c:pt>
                <c:pt idx="6">
                  <c:v>0.7142857142857143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0.23809523809523805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470528"/>
        <c:axId val="56476416"/>
      </c:barChart>
      <c:catAx>
        <c:axId val="564705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476416"/>
        <c:crosses val="autoZero"/>
        <c:auto val="1"/>
        <c:lblAlgn val="ctr"/>
        <c:lblOffset val="100"/>
        <c:noMultiLvlLbl val="0"/>
      </c:catAx>
      <c:valAx>
        <c:axId val="564764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705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2.6865572632399307E-2"/>
          <c:y val="0.46906968537572896"/>
          <c:w val="0.94626885473520139"/>
          <c:h val="9.4560937558040195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4.7619047619047616E-2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</c:v>
                </c:pt>
                <c:pt idx="1">
                  <c:v>0.95</c:v>
                </c:pt>
                <c:pt idx="2">
                  <c:v>0.95238095238095233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861056"/>
        <c:axId val="56862592"/>
      </c:barChart>
      <c:catAx>
        <c:axId val="56861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862592"/>
        <c:crosses val="autoZero"/>
        <c:auto val="1"/>
        <c:lblAlgn val="ctr"/>
        <c:lblOffset val="100"/>
        <c:noMultiLvlLbl val="0"/>
      </c:catAx>
      <c:valAx>
        <c:axId val="568625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8610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8.5678119620606463E-3"/>
          <c:y val="0.80654100529100525"/>
          <c:w val="0.93252806358938589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121408"/>
        <c:axId val="57127296"/>
      </c:barChart>
      <c:catAx>
        <c:axId val="571214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7127296"/>
        <c:crosses val="autoZero"/>
        <c:auto val="1"/>
        <c:lblAlgn val="ctr"/>
        <c:lblOffset val="100"/>
        <c:noMultiLvlLbl val="0"/>
      </c:catAx>
      <c:valAx>
        <c:axId val="571272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71214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0.9500000000000004</c:v>
                </c:pt>
                <c:pt idx="2">
                  <c:v>0.9500000000000004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0.80952380952380965</c:v>
                </c:pt>
                <c:pt idx="4">
                  <c:v>0.90476190476190443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913344"/>
        <c:axId val="57914880"/>
      </c:barChart>
      <c:catAx>
        <c:axId val="579133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7914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148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9133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67E-3"/>
          <c:w val="0.99923738681327257"/>
          <c:h val="0.89049586776859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0.57142857142857206</c:v>
                </c:pt>
                <c:pt idx="1">
                  <c:v>0.45</c:v>
                </c:pt>
                <c:pt idx="2">
                  <c:v>0.90476190476190432</c:v>
                </c:pt>
                <c:pt idx="4">
                  <c:v>0.66666666666666674</c:v>
                </c:pt>
                <c:pt idx="5">
                  <c:v>0.5</c:v>
                </c:pt>
                <c:pt idx="6">
                  <c:v>0.90476190476190432</c:v>
                </c:pt>
                <c:pt idx="8">
                  <c:v>0.66666666666666674</c:v>
                </c:pt>
                <c:pt idx="9">
                  <c:v>0.5</c:v>
                </c:pt>
                <c:pt idx="10">
                  <c:v>0.90476190476190432</c:v>
                </c:pt>
                <c:pt idx="12">
                  <c:v>0.76190476190476186</c:v>
                </c:pt>
                <c:pt idx="13">
                  <c:v>0.5</c:v>
                </c:pt>
                <c:pt idx="14">
                  <c:v>0.90476190476190432</c:v>
                </c:pt>
                <c:pt idx="16">
                  <c:v>0.71428571428571463</c:v>
                </c:pt>
                <c:pt idx="17">
                  <c:v>0.5</c:v>
                </c:pt>
                <c:pt idx="18">
                  <c:v>0.85714285714285754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0.33333333333333337</c:v>
                </c:pt>
                <c:pt idx="1">
                  <c:v>0.3500000000000002</c:v>
                </c:pt>
                <c:pt idx="2">
                  <c:v>9.5238095238095247E-2</c:v>
                </c:pt>
                <c:pt idx="4">
                  <c:v>0.14285714285714302</c:v>
                </c:pt>
                <c:pt idx="5">
                  <c:v>0.30000000000000021</c:v>
                </c:pt>
                <c:pt idx="6">
                  <c:v>9.5238095238095247E-2</c:v>
                </c:pt>
                <c:pt idx="8">
                  <c:v>0.33333333333333337</c:v>
                </c:pt>
                <c:pt idx="9">
                  <c:v>0.45</c:v>
                </c:pt>
                <c:pt idx="10">
                  <c:v>9.5238095238095247E-2</c:v>
                </c:pt>
                <c:pt idx="12">
                  <c:v>0.23809523809523836</c:v>
                </c:pt>
                <c:pt idx="13">
                  <c:v>0.45</c:v>
                </c:pt>
                <c:pt idx="14">
                  <c:v>9.5238095238095247E-2</c:v>
                </c:pt>
                <c:pt idx="16">
                  <c:v>0.28571428571428603</c:v>
                </c:pt>
                <c:pt idx="17">
                  <c:v>0.4</c:v>
                </c:pt>
                <c:pt idx="18">
                  <c:v>0.14285714285714299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9.5238095238095247E-2</c:v>
                </c:pt>
                <c:pt idx="1">
                  <c:v>0.2</c:v>
                </c:pt>
                <c:pt idx="4">
                  <c:v>0.19047619047619069</c:v>
                </c:pt>
                <c:pt idx="5">
                  <c:v>0.15000000000000011</c:v>
                </c:pt>
                <c:pt idx="9">
                  <c:v>0.05</c:v>
                </c:pt>
                <c:pt idx="13">
                  <c:v>0.05</c:v>
                </c:pt>
                <c:pt idx="17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41"/>
                  <c:y val="-2.447020877366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30006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5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7997568"/>
        <c:axId val="58269696"/>
      </c:barChart>
      <c:catAx>
        <c:axId val="57997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26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696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799756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734"/>
          <c:w val="0.98589065255732078"/>
          <c:h val="6.0149559707403384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54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1357056"/>
        <c:axId val="121487744"/>
      </c:barChart>
      <c:catAx>
        <c:axId val="121357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87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4877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35705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0.89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0.11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8599936"/>
        <c:axId val="128601472"/>
      </c:barChart>
      <c:catAx>
        <c:axId val="128599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60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014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85999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>
        <c:manualLayout>
          <c:xMode val="edge"/>
          <c:yMode val="edge"/>
          <c:x val="0.37649229930666184"/>
          <c:y val="0.857349617324352"/>
          <c:w val="0.41677768080488226"/>
          <c:h val="0.1072342359802952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36345472"/>
        <c:axId val="136424832"/>
      </c:barChart>
      <c:catAx>
        <c:axId val="1363454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36424832"/>
        <c:crosses val="autoZero"/>
        <c:auto val="1"/>
        <c:lblAlgn val="ctr"/>
        <c:lblOffset val="100"/>
        <c:noMultiLvlLbl val="0"/>
      </c:catAx>
      <c:valAx>
        <c:axId val="13642483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363454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W innym miejscu </c:v>
                </c:pt>
                <c:pt idx="5">
                  <c:v>Nie ma, brak formularzy/wniosków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</c:v>
                </c:pt>
                <c:pt idx="1">
                  <c:v>0.45</c:v>
                </c:pt>
                <c:pt idx="2">
                  <c:v>0.25</c:v>
                </c:pt>
                <c:pt idx="3">
                  <c:v>0.35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W innym miejscu </c:v>
                </c:pt>
                <c:pt idx="5">
                  <c:v>Nie ma, brak formularzy/wniosków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0.84</c:v>
                </c:pt>
                <c:pt idx="1">
                  <c:v>0.42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W innym miejscu </c:v>
                </c:pt>
                <c:pt idx="5">
                  <c:v>Nie ma, brak formularzy/wniosków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</c:v>
                </c:pt>
                <c:pt idx="1">
                  <c:v>0.4</c:v>
                </c:pt>
                <c:pt idx="2">
                  <c:v>0</c:v>
                </c:pt>
                <c:pt idx="3">
                  <c:v>0.15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7223168"/>
        <c:axId val="137404800"/>
      </c:barChart>
      <c:catAx>
        <c:axId val="137223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40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4048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2231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769152"/>
        <c:axId val="140808960"/>
      </c:barChart>
      <c:catAx>
        <c:axId val="140769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80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808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6915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0.62584</cdr:x>
      <cdr:y>0.87078</cdr:y>
    </cdr:from>
    <cdr:to>
      <cdr:x>0.75667</cdr:x>
      <cdr:y>0.97119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822421" y="1873543"/>
          <a:ext cx="1008112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 smtClean="0"/>
              <a:t>Urząd Dzielnicy Wilanów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96552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Wilanów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92269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075157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Wilanów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94168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</a:t>
            </a:r>
            <a:r>
              <a:rPr lang="pl-PL" sz="3500" dirty="0" smtClean="0"/>
              <a:t> </a:t>
            </a:r>
            <a:r>
              <a:rPr lang="pl-PL" sz="3200" dirty="0" smtClean="0"/>
              <a:t>Dzielnicy Wilanów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824802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07900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964956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15*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2182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2759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51390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07622"/>
              </p:ext>
            </p:extLst>
          </p:nvPr>
        </p:nvGraphicFramePr>
        <p:xfrm>
          <a:off x="4351271" y="2472180"/>
          <a:ext cx="1800000" cy="3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55547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71304"/>
              </p:ext>
            </p:extLst>
          </p:nvPr>
        </p:nvGraphicFramePr>
        <p:xfrm>
          <a:off x="324322" y="4331704"/>
          <a:ext cx="4104456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977042"/>
              </p:ext>
            </p:extLst>
          </p:nvPr>
        </p:nvGraphicFramePr>
        <p:xfrm>
          <a:off x="5076650" y="2494735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997002" y="64293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*Kafeteria w 2015 roku zmieniona na tak/nie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02215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7522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5291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4500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370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2917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2126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347228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67570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355360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7473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733374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21080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</a:t>
            </a:r>
            <a:r>
              <a:rPr lang="pl-PL" sz="3900" dirty="0" smtClean="0"/>
              <a:t> </a:t>
            </a:r>
            <a:r>
              <a:rPr lang="pl-PL" sz="3600" dirty="0" smtClean="0"/>
              <a:t>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053529"/>
              </p:ext>
            </p:extLst>
          </p:nvPr>
        </p:nvGraphicFramePr>
        <p:xfrm>
          <a:off x="684362" y="2494735"/>
          <a:ext cx="352839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339438"/>
              </p:ext>
            </p:extLst>
          </p:nvPr>
        </p:nvGraphicFramePr>
        <p:xfrm>
          <a:off x="5509378" y="2421682"/>
          <a:ext cx="4320000" cy="422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99544"/>
              </p:ext>
            </p:extLst>
          </p:nvPr>
        </p:nvGraphicFramePr>
        <p:xfrm>
          <a:off x="36290" y="2422130"/>
          <a:ext cx="1800000" cy="47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85881"/>
              </p:ext>
            </p:extLst>
          </p:nvPr>
        </p:nvGraphicFramePr>
        <p:xfrm>
          <a:off x="4725394" y="2422130"/>
          <a:ext cx="1800000" cy="414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57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42193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Czy urzędnik poinformował Cię sam o następujących krokach do załatwienia przedstawionej przez Ciebie sprawy?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39143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3150493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60152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98973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86873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806273"/>
              </p:ext>
            </p:extLst>
          </p:nvPr>
        </p:nvGraphicFramePr>
        <p:xfrm>
          <a:off x="493283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55569"/>
              </p:ext>
            </p:extLst>
          </p:nvPr>
        </p:nvGraphicFramePr>
        <p:xfrm>
          <a:off x="4212754" y="2422130"/>
          <a:ext cx="1656184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</a:tblGrid>
              <a:tr h="105381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381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218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218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91007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5253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22173"/>
              </p:ext>
            </p:extLst>
          </p:nvPr>
        </p:nvGraphicFramePr>
        <p:xfrm>
          <a:off x="972874" y="2421682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58074"/>
              </p:ext>
            </p:extLst>
          </p:nvPr>
        </p:nvGraphicFramePr>
        <p:xfrm>
          <a:off x="180306" y="2422130"/>
          <a:ext cx="1800000" cy="381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99735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735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063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063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64050"/>
              </p:ext>
            </p:extLst>
          </p:nvPr>
        </p:nvGraphicFramePr>
        <p:xfrm>
          <a:off x="4932834" y="2494734"/>
          <a:ext cx="4320000" cy="431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51144"/>
              </p:ext>
            </p:extLst>
          </p:nvPr>
        </p:nvGraphicFramePr>
        <p:xfrm>
          <a:off x="3924722" y="2637705"/>
          <a:ext cx="1944216" cy="3675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1787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028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3231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6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767594" y="2061642"/>
            <a:ext cx="3661184" cy="1054218"/>
            <a:chOff x="757332" y="5363944"/>
            <a:chExt cx="7610400" cy="1054218"/>
          </a:xfrm>
        </p:grpSpPr>
        <p:graphicFrame>
          <p:nvGraphicFramePr>
            <p:cNvPr id="2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4381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929646"/>
              </p:ext>
            </p:extLst>
          </p:nvPr>
        </p:nvGraphicFramePr>
        <p:xfrm>
          <a:off x="900866" y="2587562"/>
          <a:ext cx="3455904" cy="386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90889"/>
              </p:ext>
            </p:extLst>
          </p:nvPr>
        </p:nvGraphicFramePr>
        <p:xfrm>
          <a:off x="36290" y="2514957"/>
          <a:ext cx="1800000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miejscu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23111"/>
              </p:ext>
            </p:extLst>
          </p:nvPr>
        </p:nvGraphicFramePr>
        <p:xfrm>
          <a:off x="4825588" y="2565698"/>
          <a:ext cx="4320000" cy="357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07362"/>
              </p:ext>
            </p:extLst>
          </p:nvPr>
        </p:nvGraphicFramePr>
        <p:xfrm>
          <a:off x="4140746" y="2514956"/>
          <a:ext cx="1800000" cy="3691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30630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271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2711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9549"/>
              </p:ext>
            </p:extLst>
          </p:nvPr>
        </p:nvGraphicFramePr>
        <p:xfrm>
          <a:off x="5128698" y="2067894"/>
          <a:ext cx="3661092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2700585" y="6466370"/>
            <a:ext cx="295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** W 2015 zmiana podstawy procentowania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31254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99870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517937"/>
              </p:ext>
            </p:extLst>
          </p:nvPr>
        </p:nvGraphicFramePr>
        <p:xfrm>
          <a:off x="2938569" y="5164356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7732325" y="528700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509978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54885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3118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3150493" y="6346678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166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Wilanów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058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725947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35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6" name="pole tekstowe 6"/>
          <p:cNvSpPr txBox="1">
            <a:spLocks noChangeArrowheads="1"/>
          </p:cNvSpPr>
          <p:nvPr/>
        </p:nvSpPr>
        <p:spPr bwMode="auto">
          <a:xfrm>
            <a:off x="7732325" y="283932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</p:txBody>
      </p:sp>
      <p:sp>
        <p:nvSpPr>
          <p:cNvPr id="37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38" name="pole tekstowe 6"/>
          <p:cNvSpPr txBox="1">
            <a:spLocks noChangeArrowheads="1"/>
          </p:cNvSpPr>
          <p:nvPr/>
        </p:nvSpPr>
        <p:spPr bwMode="auto">
          <a:xfrm>
            <a:off x="7732325" y="46131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9" name="pole tekstowe 6"/>
          <p:cNvSpPr txBox="1">
            <a:spLocks noChangeArrowheads="1"/>
          </p:cNvSpPr>
          <p:nvPr/>
        </p:nvSpPr>
        <p:spPr bwMode="auto">
          <a:xfrm>
            <a:off x="7732325" y="54772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7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360724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Wilanów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</a:t>
            </a:r>
            <a:r>
              <a:rPr lang="pl-PL" sz="2800" b="1" dirty="0" smtClean="0">
                <a:solidFill>
                  <a:schemeClr val="tx2"/>
                </a:solidFill>
              </a:rPr>
              <a:t>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46104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Wilanów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96357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Wilanów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73413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13087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911</TotalTime>
  <Words>1974</Words>
  <Application>Microsoft Office PowerPoint</Application>
  <PresentationFormat>Niestandardowy</PresentationFormat>
  <Paragraphs>342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Wilanów</vt:lpstr>
      <vt:lpstr>Spis treści</vt:lpstr>
      <vt:lpstr>Informacje o metodzie</vt:lpstr>
      <vt:lpstr>Wyniki badania</vt:lpstr>
      <vt:lpstr>Kryteria oceny</vt:lpstr>
      <vt:lpstr>Wyniki badania</vt:lpstr>
      <vt:lpstr>Urząd Dzielnicy Wilanów Otoczenie: Wygląd Urzędu (1)</vt:lpstr>
      <vt:lpstr>Urząd Dzielnicy Wilanów Otoczenie: Wygląd Urzędu (2)</vt:lpstr>
      <vt:lpstr>Urząd Dzielnicy Wilanów Otoczenie: Wygląd Urzędu (3)</vt:lpstr>
      <vt:lpstr>Urząd Dzielnicy Wilanów Otoczenie: Wygląd Urzędu (4)</vt:lpstr>
      <vt:lpstr>Urząd Dzielnicy Wilanów Otoczenie: Wygląd Urzędu (5)</vt:lpstr>
      <vt:lpstr>Urząd Dzielnicy Wilanów Otoczenie: Wygląd Urzędu (6)</vt:lpstr>
      <vt:lpstr>Urząd Dzielnicy Wilanów Otoczenie: Wygląd Urzędu (7)</vt:lpstr>
      <vt:lpstr>Wyniki badania</vt:lpstr>
      <vt:lpstr>Urząd Dzielnicy Wilanów Wygląd zewnętrzny urzędnika i jego stanowisko pracy</vt:lpstr>
      <vt:lpstr>Wyniki badania</vt:lpstr>
      <vt:lpstr>Urząd Dzielnicy Wilanów Zachowanie urzędnika wobec interesanta (1)</vt:lpstr>
      <vt:lpstr>Urząd Dzielnicy Wilanów Zachowanie urzędnika wobec interesanta (2)</vt:lpstr>
      <vt:lpstr>Wyniki badania</vt:lpstr>
      <vt:lpstr>Urząd Dzielnicy Wilanów Urzędnik: Obsługa przedstawionej sprawy (1)</vt:lpstr>
      <vt:lpstr>Urząd Dzielnicy Wilanów Urzędnik: Obsługa przedstawionej sprawy (2)</vt:lpstr>
      <vt:lpstr>Urząd Dzielnicy Wilanów Urzędnik: Obsługa przedstawionej sprawy (3)</vt:lpstr>
      <vt:lpstr>Wyniki badania</vt:lpstr>
      <vt:lpstr>Urząd Dzielnicy Wilanów Urzędnik: Sposób załatwienia przedstawionej sprawy (1)</vt:lpstr>
      <vt:lpstr>Urząd Dzielnicy Wilanów Urzędnik: Sposób załatwienia przedstawionej sprawy (2)</vt:lpstr>
      <vt:lpstr>Urząd Dzielnicy Wilanów Urzędnik: Sposób załatwienia przedstawionej sprawy (3)</vt:lpstr>
      <vt:lpstr>Urząd Dzielnicy Wilanów Urzędnik: Sposób załatwienia przedstawionej sprawy (3)</vt:lpstr>
      <vt:lpstr>Urząd Dzielnicy Wilanów Urzędnik: Sposób załatwiania przedstawionej sprawy (4)</vt:lpstr>
      <vt:lpstr>Urząd Dzielnicy Wilanów Urzędnik: Sposób załatwienia przedstawionej sprawy (5)</vt:lpstr>
      <vt:lpstr>Urząd Dzielnicy Wilanów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192</cp:revision>
  <dcterms:created xsi:type="dcterms:W3CDTF">2013-09-17T08:07:59Z</dcterms:created>
  <dcterms:modified xsi:type="dcterms:W3CDTF">2016-01-28T12:10:33Z</dcterms:modified>
</cp:coreProperties>
</file>