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288" r:id="rId2"/>
    <p:sldId id="324" r:id="rId3"/>
    <p:sldId id="325" r:id="rId4"/>
    <p:sldId id="290" r:id="rId5"/>
    <p:sldId id="32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6" r:id="rId27"/>
    <p:sldId id="309" r:id="rId28"/>
    <p:sldId id="311" r:id="rId29"/>
    <p:sldId id="314" r:id="rId30"/>
    <p:sldId id="315" r:id="rId31"/>
    <p:sldId id="320" r:id="rId32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-1326" y="-9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525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3.4499999999999997</c:v>
                </c:pt>
                <c:pt idx="2" formatCode="###0.0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2.25</c:v>
                </c:pt>
                <c:pt idx="2" formatCode="0.0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LICZBA OSÓB PRZED AUDYTOREM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2.6190476190476177</c:v>
                </c:pt>
                <c:pt idx="2" formatCode="0.0">
                  <c:v>0.71428571428571463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4293888"/>
        <c:axId val="64369792"/>
      </c:barChart>
      <c:catAx>
        <c:axId val="64293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64369792"/>
        <c:crosses val="autoZero"/>
        <c:auto val="1"/>
        <c:lblAlgn val="ctr"/>
        <c:lblOffset val="100"/>
        <c:noMultiLvlLbl val="0"/>
      </c:catAx>
      <c:valAx>
        <c:axId val="64369792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64293888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13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2478720"/>
        <c:axId val="143078528"/>
      </c:barChart>
      <c:catAx>
        <c:axId val="142478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307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0785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47872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54589056"/>
        <c:axId val="154590592"/>
      </c:barChart>
      <c:catAx>
        <c:axId val="15458905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54590592"/>
        <c:crosses val="autoZero"/>
        <c:auto val="1"/>
        <c:lblAlgn val="ctr"/>
        <c:lblOffset val="100"/>
        <c:noMultiLvlLbl val="0"/>
      </c:catAx>
      <c:valAx>
        <c:axId val="15459059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545890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Nie ma, brak wzorów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</c:v>
                </c:pt>
                <c:pt idx="1">
                  <c:v>0.05</c:v>
                </c:pt>
                <c:pt idx="2">
                  <c:v>0.1</c:v>
                </c:pt>
                <c:pt idx="3">
                  <c:v>0</c:v>
                </c:pt>
                <c:pt idx="4">
                  <c:v>0.4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Nie ma, brak wzorów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0.85</c:v>
                </c:pt>
                <c:pt idx="1">
                  <c:v>0</c:v>
                </c:pt>
                <c:pt idx="2">
                  <c:v>0.1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Nie ma, brak wzorów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1</c:v>
                </c:pt>
                <c:pt idx="1">
                  <c:v>0.05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7998080"/>
        <c:axId val="158042752"/>
      </c:barChart>
      <c:catAx>
        <c:axId val="157998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804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0427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79980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0.9500000000000004</c:v>
                </c:pt>
                <c:pt idx="1">
                  <c:v>1</c:v>
                </c:pt>
                <c:pt idx="2">
                  <c:v>0.8</c:v>
                </c:pt>
                <c:pt idx="4">
                  <c:v>1</c:v>
                </c:pt>
                <c:pt idx="5">
                  <c:v>1</c:v>
                </c:pt>
                <c:pt idx="6">
                  <c:v>0.9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0.85000000000000042</c:v>
                </c:pt>
                <c:pt idx="16">
                  <c:v>0.1</c:v>
                </c:pt>
                <c:pt idx="17">
                  <c:v>0.25</c:v>
                </c:pt>
                <c:pt idx="18">
                  <c:v>0.15000000000000011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19"/>
                <c:pt idx="0" formatCode="0%">
                  <c:v>0.05</c:v>
                </c:pt>
                <c:pt idx="2" formatCode="0%">
                  <c:v>0.2</c:v>
                </c:pt>
                <c:pt idx="6" formatCode="0%">
                  <c:v>0.1</c:v>
                </c:pt>
                <c:pt idx="9" formatCode="0%">
                  <c:v>0.2</c:v>
                </c:pt>
                <c:pt idx="14" formatCode="0%">
                  <c:v>0.05</c:v>
                </c:pt>
                <c:pt idx="16" formatCode="0%">
                  <c:v>0.9</c:v>
                </c:pt>
                <c:pt idx="17" formatCode="0%">
                  <c:v>0.75000000000000044</c:v>
                </c:pt>
                <c:pt idx="18" formatCode="0%">
                  <c:v>0.85000000000000042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9"/>
                <c:pt idx="14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1101696"/>
        <c:axId val="161103232"/>
      </c:barChart>
      <c:catAx>
        <c:axId val="1611016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1103232"/>
        <c:crosses val="autoZero"/>
        <c:auto val="1"/>
        <c:lblAlgn val="ctr"/>
        <c:lblOffset val="100"/>
        <c:noMultiLvlLbl val="0"/>
      </c:catAx>
      <c:valAx>
        <c:axId val="1611032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11016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3624772313296856"/>
          <c:w val="0.86278195488721798"/>
          <c:h val="6.55737704918033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45675523349437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0.95238095238095244</c:v>
                </c:pt>
                <c:pt idx="4">
                  <c:v>0.90476190476190477</c:v>
                </c:pt>
                <c:pt idx="5">
                  <c:v>1</c:v>
                </c:pt>
                <c:pt idx="6">
                  <c:v>0.90476190476190477</c:v>
                </c:pt>
                <c:pt idx="8">
                  <c:v>0.14285714285714285</c:v>
                </c:pt>
                <c:pt idx="9">
                  <c:v>0.05</c:v>
                </c:pt>
                <c:pt idx="10">
                  <c:v>4.7619047619047616E-2</c:v>
                </c:pt>
                <c:pt idx="12">
                  <c:v>0.7142857142857143</c:v>
                </c:pt>
                <c:pt idx="13">
                  <c:v>1</c:v>
                </c:pt>
                <c:pt idx="14">
                  <c:v>0.95238095238095244</c:v>
                </c:pt>
                <c:pt idx="16">
                  <c:v>0.81</c:v>
                </c:pt>
                <c:pt idx="17">
                  <c:v>0.45</c:v>
                </c:pt>
                <c:pt idx="18">
                  <c:v>0.80952380952380953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0"/>
                <c:pt idx="2" formatCode="0%">
                  <c:v>4.7619047619047616E-2</c:v>
                </c:pt>
                <c:pt idx="6" formatCode="0%">
                  <c:v>4.7619047619047616E-2</c:v>
                </c:pt>
                <c:pt idx="8" formatCode="0%">
                  <c:v>0.76190476190476186</c:v>
                </c:pt>
                <c:pt idx="9" formatCode="0%">
                  <c:v>0.95</c:v>
                </c:pt>
                <c:pt idx="10" formatCode="0%">
                  <c:v>0.90476190476190477</c:v>
                </c:pt>
                <c:pt idx="12" formatCode="0%">
                  <c:v>0.19047619047619047</c:v>
                </c:pt>
                <c:pt idx="16" formatCode="0%">
                  <c:v>4.7619047619047616E-2</c:v>
                </c:pt>
                <c:pt idx="17" formatCode="0%">
                  <c:v>0.55000000000000004</c:v>
                </c:pt>
                <c:pt idx="18" formatCode="0%">
                  <c:v>0.14285714285714288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4" formatCode="0%">
                  <c:v>9.5238095238095233E-2</c:v>
                </c:pt>
                <c:pt idx="6" formatCode="0%">
                  <c:v>4.7619047619047616E-2</c:v>
                </c:pt>
                <c:pt idx="8" formatCode="0%">
                  <c:v>9.5238095238095233E-2</c:v>
                </c:pt>
                <c:pt idx="10" formatCode="0%">
                  <c:v>4.7619047619047616E-2</c:v>
                </c:pt>
                <c:pt idx="12" formatCode="0%">
                  <c:v>9.5238095238095233E-2</c:v>
                </c:pt>
                <c:pt idx="14" formatCode="0%">
                  <c:v>4.7619047619047616E-2</c:v>
                </c:pt>
                <c:pt idx="16" formatCode="0%">
                  <c:v>0.14000000000000001</c:v>
                </c:pt>
                <c:pt idx="18" formatCode="0%">
                  <c:v>4.7619047619047616E-2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712640"/>
        <c:axId val="165714560"/>
      </c:barChart>
      <c:catAx>
        <c:axId val="1657126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5714560"/>
        <c:crosses val="autoZero"/>
        <c:auto val="1"/>
        <c:lblAlgn val="ctr"/>
        <c:lblOffset val="100"/>
        <c:noMultiLvlLbl val="0"/>
      </c:catAx>
      <c:valAx>
        <c:axId val="1657145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7126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127"/>
          <c:w val="0.84773526228702556"/>
          <c:h val="3.745370370370375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0.88</c:v>
                </c:pt>
                <c:pt idx="1">
                  <c:v>0.78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3625749872584065E-2"/>
                  <c:y val="-0.369475623598564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(N=17)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(N=17)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0.12000000000000002</c:v>
                </c:pt>
                <c:pt idx="1">
                  <c:v>0.22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3546496"/>
        <c:axId val="175985408"/>
      </c:barChart>
      <c:catAx>
        <c:axId val="1735464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75985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9854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3546496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157"/>
          <c:w val="0.97693574958813956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9745152"/>
        <c:axId val="179746688"/>
      </c:barChart>
      <c:catAx>
        <c:axId val="1797451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79746688"/>
        <c:crosses val="autoZero"/>
        <c:auto val="1"/>
        <c:lblAlgn val="ctr"/>
        <c:lblOffset val="100"/>
        <c:noMultiLvlLbl val="0"/>
      </c:catAx>
      <c:valAx>
        <c:axId val="1797466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97451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81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0.85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>
                <c:manualLayout>
                  <c:x val="-9.5603436313849242E-3"/>
                  <c:y val="1.35141101096522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188032"/>
        <c:axId val="8573696"/>
      </c:barChart>
      <c:catAx>
        <c:axId val="6188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57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736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8803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53"/>
          <c:w val="0.84452303292310382"/>
          <c:h val="0.2353105128361971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81"/>
          <c:h val="0.657254216804881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776960"/>
        <c:axId val="32778496"/>
      </c:barChart>
      <c:catAx>
        <c:axId val="32776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778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7784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776960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6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0.2</c:v>
                </c:pt>
                <c:pt idx="2">
                  <c:v>0</c:v>
                </c:pt>
                <c:pt idx="3">
                  <c:v>0.1</c:v>
                </c:pt>
                <c:pt idx="4">
                  <c:v>0.15000000000000002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0.80952380952380965</c:v>
                </c:pt>
                <c:pt idx="1">
                  <c:v>0.14285714285714293</c:v>
                </c:pt>
                <c:pt idx="2">
                  <c:v>4.7619047619047623E-2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876416"/>
        <c:axId val="32877952"/>
      </c:barChart>
      <c:catAx>
        <c:axId val="32876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77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7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764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0.65000000000000058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0.85000000000000042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6071296"/>
        <c:axId val="76072832"/>
      </c:barChart>
      <c:catAx>
        <c:axId val="76071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6072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0728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760712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45675523349437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0.90476190476190432</c:v>
                </c:pt>
                <c:pt idx="4">
                  <c:v>1</c:v>
                </c:pt>
                <c:pt idx="5">
                  <c:v>0.9500000000000004</c:v>
                </c:pt>
                <c:pt idx="6">
                  <c:v>0.95238095238095244</c:v>
                </c:pt>
                <c:pt idx="10">
                  <c:v>4.7619047619047623E-2</c:v>
                </c:pt>
                <c:pt idx="16">
                  <c:v>4.7619047619047623E-2</c:v>
                </c:pt>
                <c:pt idx="18">
                  <c:v>4.7619047619047623E-2</c:v>
                </c:pt>
                <c:pt idx="20">
                  <c:v>0.85714285714285754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2" formatCode="0%">
                  <c:v>9.5238095238095247E-2</c:v>
                </c:pt>
                <c:pt idx="5" formatCode="0%">
                  <c:v>0.05</c:v>
                </c:pt>
                <c:pt idx="6" formatCode="0%">
                  <c:v>4.7619047619047623E-2</c:v>
                </c:pt>
                <c:pt idx="8" formatCode="0%">
                  <c:v>1</c:v>
                </c:pt>
                <c:pt idx="9" formatCode="0%">
                  <c:v>1</c:v>
                </c:pt>
                <c:pt idx="10" formatCode="0%">
                  <c:v>0.95238095238095244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1</c:v>
                </c:pt>
                <c:pt idx="16" formatCode="0%">
                  <c:v>0.95238095238095244</c:v>
                </c:pt>
                <c:pt idx="17" formatCode="0%">
                  <c:v>1</c:v>
                </c:pt>
                <c:pt idx="18" formatCode="0%">
                  <c:v>0.95238095238095244</c:v>
                </c:pt>
                <c:pt idx="20" formatCode="0%">
                  <c:v>0.14285714285714299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1904"/>
        <c:axId val="33133696"/>
      </c:barChart>
      <c:catAx>
        <c:axId val="331319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133696"/>
        <c:crosses val="autoZero"/>
        <c:auto val="1"/>
        <c:lblAlgn val="ctr"/>
        <c:lblOffset val="100"/>
        <c:noMultiLvlLbl val="0"/>
      </c:catAx>
      <c:valAx>
        <c:axId val="331336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3190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09E-2"/>
          <c:y val="0.96254629629629651"/>
          <c:w val="0.84773526228702556"/>
          <c:h val="3.745370370370375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04654823428080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1</c:v>
                </c:pt>
                <c:pt idx="1">
                  <c:v>0.60000000000000042</c:v>
                </c:pt>
                <c:pt idx="2">
                  <c:v>0.61904761904761951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4.7619047619047623E-2</c:v>
                </c:pt>
                <c:pt idx="9">
                  <c:v>0.05</c:v>
                </c:pt>
                <c:pt idx="10">
                  <c:v>4.7619047619047623E-2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1">
                  <c:v>0.4</c:v>
                </c:pt>
                <c:pt idx="2">
                  <c:v>0.38095238095238138</c:v>
                </c:pt>
                <c:pt idx="8">
                  <c:v>0.95238095238095222</c:v>
                </c:pt>
                <c:pt idx="9">
                  <c:v>0.9500000000000004</c:v>
                </c:pt>
                <c:pt idx="10">
                  <c:v>0.95238095238095244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55712"/>
        <c:axId val="33563008"/>
      </c:barChart>
      <c:catAx>
        <c:axId val="331557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563008"/>
        <c:crosses val="autoZero"/>
        <c:auto val="1"/>
        <c:lblAlgn val="ctr"/>
        <c:lblOffset val="100"/>
        <c:noMultiLvlLbl val="0"/>
      </c:catAx>
      <c:valAx>
        <c:axId val="335630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5571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16"/>
          <c:w val="0.84773526228702556"/>
          <c:h val="6.497251216522421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0.67</c:v>
                </c:pt>
                <c:pt idx="1">
                  <c:v>0.24</c:v>
                </c:pt>
                <c:pt idx="2">
                  <c:v>0.14000000000000001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0.66666666666666674</c:v>
                </c:pt>
                <c:pt idx="1">
                  <c:v>0.14285714285714288</c:v>
                </c:pt>
                <c:pt idx="2">
                  <c:v>0</c:v>
                </c:pt>
                <c:pt idx="3">
                  <c:v>0.19047619047619047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774592"/>
        <c:axId val="33809152"/>
      </c:barChart>
      <c:catAx>
        <c:axId val="33774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809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8091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7745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325E-2"/>
          <c:y val="5.9422750424448487E-2"/>
          <c:w val="0.586921156790566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(N=14)***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2" formatCode="0%">
                  <c:v>4.7619047619047616E-2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(N=14)***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0.5714285714285714</c:v>
                </c:pt>
                <c:pt idx="1">
                  <c:v>0.65</c:v>
                </c:pt>
                <c:pt idx="2">
                  <c:v>0.57142857142857151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11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47E-3"/>
                  <c:y val="-2.06998480615144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(N=14)***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0.42857142857142855</c:v>
                </c:pt>
                <c:pt idx="1">
                  <c:v>0.35</c:v>
                </c:pt>
                <c:pt idx="2">
                  <c:v>0.38095238095238093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911168"/>
        <c:axId val="33912704"/>
      </c:barChart>
      <c:catAx>
        <c:axId val="3391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912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12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911168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78055062383946316"/>
          <c:y val="0.42074402354581419"/>
          <c:w val="0.21944937616053686"/>
          <c:h val="0.18759589762004436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926528"/>
        <c:axId val="33936512"/>
      </c:barChart>
      <c:catAx>
        <c:axId val="339265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3936512"/>
        <c:crosses val="autoZero"/>
        <c:auto val="1"/>
        <c:lblAlgn val="ctr"/>
        <c:lblOffset val="100"/>
        <c:noMultiLvlLbl val="0"/>
      </c:catAx>
      <c:valAx>
        <c:axId val="339365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9265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011392"/>
        <c:axId val="34017280"/>
      </c:barChart>
      <c:catAx>
        <c:axId val="3401139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4017280"/>
        <c:crosses val="autoZero"/>
        <c:auto val="1"/>
        <c:lblAlgn val="ctr"/>
        <c:lblOffset val="100"/>
        <c:noMultiLvlLbl val="0"/>
      </c:catAx>
      <c:valAx>
        <c:axId val="340172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40113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18236862570826"/>
          <c:y val="6.4515800203873612E-3"/>
          <c:w val="0.55912759693367409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0.95000000000000018</c:v>
                </c:pt>
                <c:pt idx="1">
                  <c:v>0.05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0.8500000000000002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065792"/>
        <c:axId val="34079872"/>
      </c:barChart>
      <c:catAx>
        <c:axId val="34065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07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798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0657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0.33</c:v>
                </c:pt>
                <c:pt idx="2">
                  <c:v>0.05</c:v>
                </c:pt>
                <c:pt idx="3">
                  <c:v>0.33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0.05</c:v>
                </c:pt>
                <c:pt idx="3">
                  <c:v>0.75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0.19047619047619047</c:v>
                </c:pt>
                <c:pt idx="1">
                  <c:v>9.5238095238095233E-2</c:v>
                </c:pt>
                <c:pt idx="2">
                  <c:v>0</c:v>
                </c:pt>
                <c:pt idx="3">
                  <c:v>0.66666666666666674</c:v>
                </c:pt>
                <c:pt idx="4">
                  <c:v>4.7619047619047616E-2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40544"/>
        <c:axId val="34142080"/>
      </c:barChart>
      <c:catAx>
        <c:axId val="34140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4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42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405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058048"/>
        <c:axId val="35060352"/>
      </c:barChart>
      <c:catAx>
        <c:axId val="350580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060352"/>
        <c:crosses val="autoZero"/>
        <c:auto val="1"/>
        <c:lblAlgn val="ctr"/>
        <c:lblOffset val="100"/>
        <c:noMultiLvlLbl val="0"/>
      </c:catAx>
      <c:valAx>
        <c:axId val="350603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0580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0.86</c:v>
                </c:pt>
                <c:pt idx="1">
                  <c:v>0.9</c:v>
                </c:pt>
                <c:pt idx="2">
                  <c:v>0.9</c:v>
                </c:pt>
                <c:pt idx="3">
                  <c:v>0.76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0.65</c:v>
                </c:pt>
                <c:pt idx="2">
                  <c:v>0.55000000000000004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0.55000000000000004</c:v>
                </c:pt>
                <c:pt idx="2">
                  <c:v>0.75</c:v>
                </c:pt>
                <c:pt idx="3">
                  <c:v>0.65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197312"/>
        <c:axId val="35198848"/>
      </c:barChart>
      <c:catAx>
        <c:axId val="35197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198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1988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1973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76232192"/>
        <c:axId val="76233728"/>
      </c:barChart>
      <c:catAx>
        <c:axId val="762321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76233728"/>
        <c:crosses val="autoZero"/>
        <c:auto val="1"/>
        <c:lblAlgn val="ctr"/>
        <c:lblOffset val="100"/>
        <c:noMultiLvlLbl val="0"/>
      </c:catAx>
      <c:valAx>
        <c:axId val="7623372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762321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239808"/>
        <c:axId val="35241344"/>
      </c:barChart>
      <c:catAx>
        <c:axId val="352398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241344"/>
        <c:crosses val="autoZero"/>
        <c:auto val="1"/>
        <c:lblAlgn val="ctr"/>
        <c:lblOffset val="100"/>
        <c:noMultiLvlLbl val="0"/>
      </c:catAx>
      <c:valAx>
        <c:axId val="3524134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2398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660928"/>
        <c:axId val="35663872"/>
      </c:barChart>
      <c:catAx>
        <c:axId val="356609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663872"/>
        <c:crosses val="autoZero"/>
        <c:auto val="1"/>
        <c:lblAlgn val="ctr"/>
        <c:lblOffset val="100"/>
        <c:noMultiLvlLbl val="0"/>
      </c:catAx>
      <c:valAx>
        <c:axId val="356638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6609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0.25</c:v>
                </c:pt>
                <c:pt idx="2">
                  <c:v>0.05</c:v>
                </c:pt>
                <c:pt idx="3">
                  <c:v>0.15</c:v>
                </c:pt>
                <c:pt idx="4">
                  <c:v>0.25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0.52380952380952384</c:v>
                </c:pt>
                <c:pt idx="1">
                  <c:v>0.19047619047619047</c:v>
                </c:pt>
                <c:pt idx="2">
                  <c:v>9.5238095238095233E-2</c:v>
                </c:pt>
                <c:pt idx="3">
                  <c:v>0</c:v>
                </c:pt>
                <c:pt idx="4">
                  <c:v>0.19047619047619047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296192"/>
        <c:axId val="56297728"/>
      </c:barChart>
      <c:catAx>
        <c:axId val="5629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297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297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2961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97453703703707"/>
          <c:y val="9.6774193548387413E-3"/>
          <c:w val="0.66847060185185181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0414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0.1</c:v>
                </c:pt>
                <c:pt idx="2">
                  <c:v>0</c:v>
                </c:pt>
                <c:pt idx="3">
                  <c:v>0.4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0.94117647058823528</c:v>
                </c:pt>
                <c:pt idx="1">
                  <c:v>0</c:v>
                </c:pt>
                <c:pt idx="2">
                  <c:v>5.8823529411764705E-2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354688"/>
        <c:axId val="56356224"/>
      </c:barChart>
      <c:catAx>
        <c:axId val="56354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35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356224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563546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(N=19)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96800"/>
        <c:axId val="56398592"/>
      </c:barChart>
      <c:catAx>
        <c:axId val="563968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398592"/>
        <c:crosses val="autoZero"/>
        <c:auto val="1"/>
        <c:lblAlgn val="ctr"/>
        <c:lblOffset val="100"/>
        <c:noMultiLvlLbl val="0"/>
      </c:catAx>
      <c:valAx>
        <c:axId val="563985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96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439552"/>
        <c:axId val="56441088"/>
      </c:barChart>
      <c:catAx>
        <c:axId val="564395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441088"/>
        <c:crosses val="autoZero"/>
        <c:auto val="1"/>
        <c:lblAlgn val="ctr"/>
        <c:lblOffset val="100"/>
        <c:noMultiLvlLbl val="0"/>
      </c:catAx>
      <c:valAx>
        <c:axId val="564410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4395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0.47368421052631576</c:v>
                </c:pt>
                <c:pt idx="1">
                  <c:v>0.31578947368421051</c:v>
                </c:pt>
                <c:pt idx="2">
                  <c:v>0.15789473684210525</c:v>
                </c:pt>
                <c:pt idx="3">
                  <c:v>5.2631578947368418E-2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1"/>
        <c:axId val="56460800"/>
        <c:axId val="56467840"/>
      </c:barChart>
      <c:catAx>
        <c:axId val="56460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6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67840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564608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76933996145986"/>
          <c:y val="6.4515345648524704E-3"/>
          <c:w val="0.66847060185185181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5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  <c:pt idx="5">
                  <c:v>podał wyłącznie sumę 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  <c:pt idx="5">
                  <c:v>podał wyłącznie sumę  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  <c:pt idx="5">
                  <c:v>podał wyłącznie sumę  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715520"/>
        <c:axId val="56729600"/>
      </c:barChart>
      <c:catAx>
        <c:axId val="56715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729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729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7155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882688"/>
        <c:axId val="56884224"/>
      </c:barChart>
      <c:catAx>
        <c:axId val="568826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884224"/>
        <c:crosses val="autoZero"/>
        <c:auto val="1"/>
        <c:lblAlgn val="ctr"/>
        <c:lblOffset val="100"/>
        <c:noMultiLvlLbl val="0"/>
      </c:catAx>
      <c:valAx>
        <c:axId val="568842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882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0.58823529411764697</c:v>
                </c:pt>
                <c:pt idx="1">
                  <c:v>0.23529411764705879</c:v>
                </c:pt>
                <c:pt idx="2">
                  <c:v>0.11764705882352941</c:v>
                </c:pt>
                <c:pt idx="3">
                  <c:v>5.8823529411764698E-2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0.70000000000000007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105024"/>
        <c:axId val="57106816"/>
      </c:barChart>
      <c:catAx>
        <c:axId val="57105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7106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1068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1050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pukncie informacyjnym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0.95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pukncie informacyjnym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0.45</c:v>
                </c:pt>
                <c:pt idx="1">
                  <c:v>0.1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pukncie informacyjnym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1</c:v>
                </c:pt>
                <c:pt idx="1">
                  <c:v>0.05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9764096"/>
        <c:axId val="119766400"/>
      </c:barChart>
      <c:catAx>
        <c:axId val="119764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76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7664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97640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59791504629629633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8796296296188503E-5"/>
                  <c:y val="-1.07878865103635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%">
                  <c:v>0.95238095238095222</c:v>
                </c:pt>
                <c:pt idx="2" formatCode="0%">
                  <c:v>4.7619047619047623E-2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0.7000000000000004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0.71428571428571463</c:v>
                </c:pt>
                <c:pt idx="2" formatCode="0%">
                  <c:v>0.28571428571428603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913344"/>
        <c:axId val="57914880"/>
      </c:barChart>
      <c:catAx>
        <c:axId val="57913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7914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14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9133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(N=17)**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7936896"/>
        <c:axId val="57938688"/>
      </c:barChart>
      <c:catAx>
        <c:axId val="579368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7938688"/>
        <c:crosses val="autoZero"/>
        <c:auto val="1"/>
        <c:lblAlgn val="ctr"/>
        <c:lblOffset val="100"/>
        <c:noMultiLvlLbl val="0"/>
      </c:catAx>
      <c:valAx>
        <c:axId val="579386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7936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5507710883277109E-2"/>
          <c:y val="7.2600468758932099E-2"/>
          <c:w val="0.98140431985544596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45675523349437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0.52380952380952384</c:v>
                </c:pt>
                <c:pt idx="1">
                  <c:v>0.5</c:v>
                </c:pt>
                <c:pt idx="2">
                  <c:v>0.76190476190476186</c:v>
                </c:pt>
                <c:pt idx="4">
                  <c:v>0.47619047619047611</c:v>
                </c:pt>
                <c:pt idx="5">
                  <c:v>0.35</c:v>
                </c:pt>
                <c:pt idx="6">
                  <c:v>0.57142857142857151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0.48</c:v>
                </c:pt>
                <c:pt idx="1">
                  <c:v>0.5</c:v>
                </c:pt>
                <c:pt idx="2">
                  <c:v>0.23809523809523811</c:v>
                </c:pt>
                <c:pt idx="4">
                  <c:v>0.33333333333333326</c:v>
                </c:pt>
                <c:pt idx="5">
                  <c:v>0.45</c:v>
                </c:pt>
                <c:pt idx="6">
                  <c:v>0.42857142857142855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0.19047619047619047</c:v>
                </c:pt>
                <c:pt idx="5" formatCode="0%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8286080"/>
        <c:axId val="58287616"/>
      </c:barChart>
      <c:catAx>
        <c:axId val="582860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8287616"/>
        <c:crosses val="autoZero"/>
        <c:auto val="1"/>
        <c:lblAlgn val="ctr"/>
        <c:lblOffset val="100"/>
        <c:noMultiLvlLbl val="0"/>
      </c:catAx>
      <c:valAx>
        <c:axId val="582876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828608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t"/>
      <c:layout>
        <c:manualLayout>
          <c:xMode val="edge"/>
          <c:yMode val="edge"/>
          <c:x val="1.3794193947293122E-2"/>
          <c:y val="0.45995691096170277"/>
          <c:w val="0.96181449368720473"/>
          <c:h val="6.9239936604633304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8045641975308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0.05</c:v>
                </c:pt>
                <c:pt idx="2">
                  <c:v>4.7619047619047616E-2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0.86</c:v>
                </c:pt>
                <c:pt idx="1">
                  <c:v>0.95</c:v>
                </c:pt>
                <c:pt idx="2">
                  <c:v>0.95238095238095244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8320000"/>
        <c:axId val="58321536"/>
      </c:barChart>
      <c:catAx>
        <c:axId val="583200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8321536"/>
        <c:crosses val="autoZero"/>
        <c:auto val="1"/>
        <c:lblAlgn val="ctr"/>
        <c:lblOffset val="100"/>
        <c:noMultiLvlLbl val="0"/>
      </c:catAx>
      <c:valAx>
        <c:axId val="583215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832000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0260847652654826E-2"/>
          <c:y val="0.8003769841269841"/>
          <c:w val="0.93973911062640647"/>
          <c:h val="0.1996230158730158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8740096"/>
        <c:axId val="58745984"/>
      </c:barChart>
      <c:catAx>
        <c:axId val="587400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8745984"/>
        <c:crosses val="autoZero"/>
        <c:auto val="1"/>
        <c:lblAlgn val="ctr"/>
        <c:lblOffset val="100"/>
        <c:noMultiLvlLbl val="0"/>
      </c:catAx>
      <c:valAx>
        <c:axId val="587459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87400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0.95000000000000007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0.95000000000000007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1</c:v>
                </c:pt>
                <c:pt idx="4">
                  <c:v>0.95000000000000007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0.95238095238095244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8774272"/>
        <c:axId val="58775808"/>
      </c:barChart>
      <c:catAx>
        <c:axId val="587742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877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7758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87742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24E-3"/>
          <c:w val="0.99923738681327257"/>
          <c:h val="0.890495867768596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poświęcił Ci dużo uwagi/ czasu?</c:v>
                </c:pt>
                <c:pt idx="7">
                  <c:v>Czy urzędnik w czasie załatwiania sprawy udzielał informacji w sposób kompetentny?</c:v>
                </c:pt>
                <c:pt idx="12">
                  <c:v>Czy urzędnik w czasie załatwiania sprawy udzielał informacji w sposób zrozumiały?</c:v>
                </c:pt>
                <c:pt idx="16">
                  <c:v>Czy urzędnik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0.80952380952380965</c:v>
                </c:pt>
                <c:pt idx="1">
                  <c:v>0.55000000000000004</c:v>
                </c:pt>
                <c:pt idx="2">
                  <c:v>0.80952380952380965</c:v>
                </c:pt>
                <c:pt idx="4">
                  <c:v>0.80952380952380965</c:v>
                </c:pt>
                <c:pt idx="5">
                  <c:v>0.65000000000000013</c:v>
                </c:pt>
                <c:pt idx="6">
                  <c:v>0.85714285714285721</c:v>
                </c:pt>
                <c:pt idx="8">
                  <c:v>0.71428571428571441</c:v>
                </c:pt>
                <c:pt idx="9">
                  <c:v>0.55000000000000004</c:v>
                </c:pt>
                <c:pt idx="10">
                  <c:v>0.90476190476190466</c:v>
                </c:pt>
                <c:pt idx="12">
                  <c:v>0.85714285714285721</c:v>
                </c:pt>
                <c:pt idx="13">
                  <c:v>0.70000000000000007</c:v>
                </c:pt>
                <c:pt idx="14">
                  <c:v>0.90476190476190466</c:v>
                </c:pt>
                <c:pt idx="16">
                  <c:v>0.80952380952380965</c:v>
                </c:pt>
                <c:pt idx="17">
                  <c:v>0.75000000000000011</c:v>
                </c:pt>
                <c:pt idx="18">
                  <c:v>0.85714285714285721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poświęcił Ci dużo uwagi/ czasu?</c:v>
                </c:pt>
                <c:pt idx="7">
                  <c:v>Czy urzędnik w czasie załatwiania sprawy udzielał informacji w sposób kompetentny?</c:v>
                </c:pt>
                <c:pt idx="12">
                  <c:v>Czy urzędnik w czasie załatwiania sprawy udzielał informacji w sposób zrozumiały?</c:v>
                </c:pt>
                <c:pt idx="16">
                  <c:v>Czy urzędnik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0.19047619047619052</c:v>
                </c:pt>
                <c:pt idx="1">
                  <c:v>0.4</c:v>
                </c:pt>
                <c:pt idx="2">
                  <c:v>0.1428571428571429</c:v>
                </c:pt>
                <c:pt idx="4">
                  <c:v>0.19047619047619052</c:v>
                </c:pt>
                <c:pt idx="5">
                  <c:v>0.35000000000000003</c:v>
                </c:pt>
                <c:pt idx="6">
                  <c:v>0.1428571428571429</c:v>
                </c:pt>
                <c:pt idx="8">
                  <c:v>0.23809523809523817</c:v>
                </c:pt>
                <c:pt idx="9">
                  <c:v>0.35000000000000003</c:v>
                </c:pt>
                <c:pt idx="10">
                  <c:v>9.5238095238095247E-2</c:v>
                </c:pt>
                <c:pt idx="12">
                  <c:v>0.14285714285714293</c:v>
                </c:pt>
                <c:pt idx="13">
                  <c:v>0.30000000000000004</c:v>
                </c:pt>
                <c:pt idx="14">
                  <c:v>9.5238095238095247E-2</c:v>
                </c:pt>
                <c:pt idx="16">
                  <c:v>0.19047619047619052</c:v>
                </c:pt>
                <c:pt idx="17">
                  <c:v>0.25</c:v>
                </c:pt>
                <c:pt idx="18">
                  <c:v>9.5238095238095247E-2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poświęcił Ci dużo uwagi/ czasu?</c:v>
                </c:pt>
                <c:pt idx="7">
                  <c:v>Czy urzędnik w czasie załatwiania sprawy udzielał informacji w sposób kompetentny?</c:v>
                </c:pt>
                <c:pt idx="12">
                  <c:v>Czy urzędnik w czasie załatwiania sprawy udzielał informacji w sposób zrozumiały?</c:v>
                </c:pt>
                <c:pt idx="16">
                  <c:v>Czy urzędnik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1">
                  <c:v>0.05</c:v>
                </c:pt>
                <c:pt idx="2">
                  <c:v>4.7619047619047623E-2</c:v>
                </c:pt>
                <c:pt idx="8">
                  <c:v>4.7619047619047623E-2</c:v>
                </c:pt>
                <c:pt idx="9">
                  <c:v>0.1</c:v>
                </c:pt>
                <c:pt idx="18">
                  <c:v>4.7619047619047623E-2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85"/>
                  <c:y val="-2.44702087736613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99611142984637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Sheet1!$A$3:$A$20</c:f>
              <c:strCache>
                <c:ptCount val="17"/>
                <c:pt idx="0">
                  <c:v>Czy urzędnik w czasie załatwiania sprawy był uprzejmy i miły?</c:v>
                </c:pt>
                <c:pt idx="4">
                  <c:v>Czy urzędnik w czasie załatwiania sprawy poświęcił Ci dużo uwagi/ czasu?</c:v>
                </c:pt>
                <c:pt idx="7">
                  <c:v>Czy urzędnik w czasie załatwiania sprawy udzielał informacji w sposób kompetentny?</c:v>
                </c:pt>
                <c:pt idx="12">
                  <c:v>Czy urzędnik w czasie załatwiania sprawy udzielał informacji w sposób zrozumiały?</c:v>
                </c:pt>
                <c:pt idx="16">
                  <c:v>Czy urzędnik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9009664"/>
        <c:axId val="59015552"/>
      </c:barChart>
      <c:catAx>
        <c:axId val="59009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901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01555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9009664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68"/>
          <c:w val="0.98589065255732056"/>
          <c:h val="6.0149559707403356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0.9500000000000004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21357824"/>
        <c:axId val="121488896"/>
      </c:barChart>
      <c:catAx>
        <c:axId val="121357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488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4888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135782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28600704"/>
        <c:axId val="128655744"/>
      </c:barChart>
      <c:catAx>
        <c:axId val="128600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65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6557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860070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36424832"/>
        <c:axId val="136888320"/>
      </c:barChart>
      <c:catAx>
        <c:axId val="1364248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36888320"/>
        <c:crosses val="autoZero"/>
        <c:auto val="1"/>
        <c:lblAlgn val="ctr"/>
        <c:lblOffset val="100"/>
        <c:noMultiLvlLbl val="0"/>
      </c:catAx>
      <c:valAx>
        <c:axId val="13688832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364248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ma, brak formularzy/wniosków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ma, brak formularzy/wniosków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0.77</c:v>
                </c:pt>
                <c:pt idx="1">
                  <c:v>0.23</c:v>
                </c:pt>
                <c:pt idx="2">
                  <c:v>0</c:v>
                </c:pt>
                <c:pt idx="3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ma, brak formularzy/wniosków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0.95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7395584"/>
        <c:axId val="137407104"/>
      </c:barChart>
      <c:catAx>
        <c:axId val="137395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407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4071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73955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54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0768000"/>
        <c:axId val="140769920"/>
      </c:barChart>
      <c:catAx>
        <c:axId val="140768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76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7699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76800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0.00668</cdr:x>
      <cdr:y>0.58947</cdr:y>
    </cdr:from>
    <cdr:to>
      <cdr:x>0.38046</cdr:x>
      <cdr:y>1</cdr:y>
    </cdr:to>
    <cdr:sp macro="" textlink="">
      <cdr:nvSpPr>
        <cdr:cNvPr id="2" name="pole tekstowe 17"/>
        <cdr:cNvSpPr txBox="1"/>
      </cdr:nvSpPr>
      <cdr:spPr>
        <a:xfrm xmlns:a="http://schemas.openxmlformats.org/drawingml/2006/main">
          <a:off x="50800" y="6477686"/>
          <a:ext cx="284460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smtClean="0"/>
            <a:t>* W niektórych sytuacjach audytorzy byli obsługiwani przez dwóch urzędników.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WŁOCHY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>
                <a:solidFill>
                  <a:srgbClr val="808285"/>
                </a:solidFill>
              </a:rPr>
              <a:t>Warszawa, Grudzień 2015</a:t>
            </a: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Włochy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65253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Włochy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7240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20118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Włochy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25301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Włochy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69660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4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5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9" name="Tabe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60452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411070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79514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84772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03650"/>
              </p:ext>
            </p:extLst>
          </p:nvPr>
        </p:nvGraphicFramePr>
        <p:xfrm>
          <a:off x="4356770" y="2440202"/>
          <a:ext cx="1800000" cy="4085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4536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749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749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4536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 przywitał, ale użył innych słów,</a:t>
                      </a:r>
                      <a:r>
                        <a:rPr lang="pl-PL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a powitanie nie było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  <a:tr h="84536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99812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665560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151558"/>
              </p:ext>
            </p:extLst>
          </p:nvPr>
        </p:nvGraphicFramePr>
        <p:xfrm>
          <a:off x="5148658" y="2494734"/>
          <a:ext cx="3744616" cy="403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839897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05290" y="5597931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209175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2979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01397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24262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o szczegóły przedstawionej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242483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95908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776135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038524"/>
              </p:ext>
            </p:extLst>
          </p:nvPr>
        </p:nvGraphicFramePr>
        <p:xfrm>
          <a:off x="396330" y="2349674"/>
          <a:ext cx="4525166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261631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43146"/>
              </p:ext>
            </p:extLst>
          </p:nvPr>
        </p:nvGraphicFramePr>
        <p:xfrm>
          <a:off x="684362" y="2494735"/>
          <a:ext cx="36004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423741"/>
              </p:ext>
            </p:extLst>
          </p:nvPr>
        </p:nvGraphicFramePr>
        <p:xfrm>
          <a:off x="528477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13346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68077"/>
              </p:ext>
            </p:extLst>
          </p:nvPr>
        </p:nvGraphicFramePr>
        <p:xfrm>
          <a:off x="4428778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8219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Czy urzędnik poinformował Cię sam o następujących krokach do załatwienia przedstawionej przez Ciebie sprawy?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20409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4968552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287580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52383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(2) 2014/2013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512148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266591"/>
              </p:ext>
            </p:extLst>
          </p:nvPr>
        </p:nvGraphicFramePr>
        <p:xfrm>
          <a:off x="4932834" y="2494734"/>
          <a:ext cx="4212754" cy="43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65127"/>
              </p:ext>
            </p:extLst>
          </p:nvPr>
        </p:nvGraphicFramePr>
        <p:xfrm>
          <a:off x="3996730" y="2683572"/>
          <a:ext cx="2016224" cy="3410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/>
              </a:tblGrid>
              <a:tr h="89138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138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387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387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</a:t>
            </a:r>
            <a:r>
              <a:rPr lang="pl-PL" dirty="0"/>
              <a:t> </a:t>
            </a:r>
            <a:r>
              <a:rPr lang="pl-PL" dirty="0" smtClean="0"/>
              <a:t>opłatach lub ich braku) 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62421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01042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 2015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280716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3734"/>
              </p:ext>
            </p:extLst>
          </p:nvPr>
        </p:nvGraphicFramePr>
        <p:xfrm>
          <a:off x="4932834" y="2812648"/>
          <a:ext cx="4212754" cy="414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</a:t>
            </a:r>
            <a:r>
              <a:rPr lang="pl-PL" dirty="0"/>
              <a:t> </a:t>
            </a:r>
            <a:r>
              <a:rPr lang="pl-PL" dirty="0" smtClean="0"/>
              <a:t>opłatach lub ich braku)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375493" y="6526138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 </a:t>
            </a:r>
            <a:endParaRPr lang="en-GB" sz="1000" dirty="0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51295"/>
              </p:ext>
            </p:extLst>
          </p:nvPr>
        </p:nvGraphicFramePr>
        <p:xfrm>
          <a:off x="180306" y="2422130"/>
          <a:ext cx="1800200" cy="3959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Podawał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43306"/>
              </p:ext>
            </p:extLst>
          </p:nvPr>
        </p:nvGraphicFramePr>
        <p:xfrm>
          <a:off x="3924722" y="2599742"/>
          <a:ext cx="1944216" cy="3713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31491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49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1206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146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2526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8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4644802" y="2159552"/>
            <a:ext cx="4392488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33461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206381"/>
              </p:ext>
            </p:extLst>
          </p:nvPr>
        </p:nvGraphicFramePr>
        <p:xfrm>
          <a:off x="828858" y="2587562"/>
          <a:ext cx="4103976" cy="393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02125"/>
              </p:ext>
            </p:extLst>
          </p:nvPr>
        </p:nvGraphicFramePr>
        <p:xfrm>
          <a:off x="108298" y="2565699"/>
          <a:ext cx="1728192" cy="396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</a:tblGrid>
              <a:tr h="80610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10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10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10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01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857295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73473"/>
              </p:ext>
            </p:extLst>
          </p:nvPr>
        </p:nvGraphicFramePr>
        <p:xfrm>
          <a:off x="396330" y="2205658"/>
          <a:ext cx="3816424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2700585" y="6466370"/>
            <a:ext cx="295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** W 2015 zmiana podstawy procentowania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120134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73223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270781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7732325" y="184561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" name="pole tekstowe 6"/>
          <p:cNvSpPr txBox="1">
            <a:spLocks noChangeArrowheads="1"/>
          </p:cNvSpPr>
          <p:nvPr/>
        </p:nvSpPr>
        <p:spPr bwMode="auto">
          <a:xfrm>
            <a:off x="7732325" y="363082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pole tekstowe 6"/>
          <p:cNvSpPr txBox="1">
            <a:spLocks noChangeArrowheads="1"/>
          </p:cNvSpPr>
          <p:nvPr/>
        </p:nvSpPr>
        <p:spPr bwMode="auto">
          <a:xfrm>
            <a:off x="7732325" y="52150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201650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397261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96873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7"/>
          <p:cNvSpPr txBox="1"/>
          <p:nvPr/>
        </p:nvSpPr>
        <p:spPr>
          <a:xfrm>
            <a:off x="4392488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9834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Włochy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0694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55075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669138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pole tekstowe 6"/>
          <p:cNvSpPr txBox="1">
            <a:spLocks noChangeArrowheads="1"/>
          </p:cNvSpPr>
          <p:nvPr/>
        </p:nvSpPr>
        <p:spPr bwMode="auto">
          <a:xfrm>
            <a:off x="7669138" y="2962736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sp>
        <p:nvSpPr>
          <p:cNvPr id="28" name="pole tekstowe 6"/>
          <p:cNvSpPr txBox="1">
            <a:spLocks noChangeArrowheads="1"/>
          </p:cNvSpPr>
          <p:nvPr/>
        </p:nvSpPr>
        <p:spPr bwMode="auto">
          <a:xfrm>
            <a:off x="7669138" y="3717826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sp>
        <p:nvSpPr>
          <p:cNvPr id="29" name="pole tekstowe 6"/>
          <p:cNvSpPr txBox="1">
            <a:spLocks noChangeArrowheads="1"/>
          </p:cNvSpPr>
          <p:nvPr/>
        </p:nvSpPr>
        <p:spPr bwMode="auto">
          <a:xfrm>
            <a:off x="7669138" y="4581922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sp>
        <p:nvSpPr>
          <p:cNvPr id="30" name="pole tekstowe 6"/>
          <p:cNvSpPr txBox="1">
            <a:spLocks noChangeArrowheads="1"/>
          </p:cNvSpPr>
          <p:nvPr/>
        </p:nvSpPr>
        <p:spPr bwMode="auto">
          <a:xfrm>
            <a:off x="7669138" y="5431614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5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11615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845759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Włochy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514574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Włochy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6747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Włochy</a:t>
            </a:r>
            <a:br>
              <a:rPr lang="pl-PL" sz="3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5571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22408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978</TotalTime>
  <Words>1954</Words>
  <Application>Microsoft Office PowerPoint</Application>
  <PresentationFormat>Niestandardowy</PresentationFormat>
  <Paragraphs>331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WŁOCHY</vt:lpstr>
      <vt:lpstr>Spis treści</vt:lpstr>
      <vt:lpstr>Informacje o metodzie</vt:lpstr>
      <vt:lpstr>Wyniki badania</vt:lpstr>
      <vt:lpstr>Kryteria oceny</vt:lpstr>
      <vt:lpstr>Wyniki badania</vt:lpstr>
      <vt:lpstr>Urząd Dzielnicy Włochy Otoczenie: Wygląd Urzędu (1)</vt:lpstr>
      <vt:lpstr>Urząd Dzielnicy Włochy Otoczenie: Wygląd Urzędu (2)</vt:lpstr>
      <vt:lpstr>Urząd Dzielnicy Włochy Otoczenie: Wygląd Urzędu (3)</vt:lpstr>
      <vt:lpstr>Urząd Dzielnicy Włochy Otoczenie: Wygląd Urzędu (4)</vt:lpstr>
      <vt:lpstr>Urząd Dzielnicy Włochy Otoczenie: Wygląd Urzędu (5)</vt:lpstr>
      <vt:lpstr>Urząd Dzielnicy Włochy Otoczenie: Wygląd Urzędu (6)</vt:lpstr>
      <vt:lpstr>Urząd Dzielnicy Włochy Otoczenie: Wygląd Urzędu (7)</vt:lpstr>
      <vt:lpstr>Wyniki badania</vt:lpstr>
      <vt:lpstr>Urząd Dzielnicy Włochy Wygląd zewnętrzny urzędnika i jego stanowisko pracy</vt:lpstr>
      <vt:lpstr>Wyniki badania</vt:lpstr>
      <vt:lpstr>Urząd Dzielnicy Włochy Zachowanie urzędnika wobec interesanta (1)</vt:lpstr>
      <vt:lpstr>Urząd Dzielnicy Włochy Zachowanie urzędnika wobec interesanta (2)</vt:lpstr>
      <vt:lpstr>Wyniki badania</vt:lpstr>
      <vt:lpstr>Urząd Dzielnicy Włochy Urzędnik: Obsługa przedstawionej sprawy (1)</vt:lpstr>
      <vt:lpstr>Urząd Dzielnicy Włochy Urzędnik: Obsługa przedstawionej sprawy (2)</vt:lpstr>
      <vt:lpstr>Urząd Dzielnicy Włochy Urzędnik: Obsługa przedstawionej sprawy (3)</vt:lpstr>
      <vt:lpstr>Wyniki badania</vt:lpstr>
      <vt:lpstr>Urząd Dzielnicy Włochy Urzędnik: Sposób załatwienia przedstawionej sprawy (1)</vt:lpstr>
      <vt:lpstr>Urząd Dzielnicy Włochy Urzędnik: Sposób załatwienia przedstawionej sprawy (2) 2014/2013</vt:lpstr>
      <vt:lpstr>Urząd Dzielnicy Włochy Urzędnik: Sposób załatwienia przedstawionej sprawy (3) 2015</vt:lpstr>
      <vt:lpstr>Urząd Dzielnicy Włochy Urzędnik: Sposób załatwienia przedstawionej sprawy (3)</vt:lpstr>
      <vt:lpstr>Urząd Dzielnicy Włochy Urzędnik: Sposób załatwiania przedstawionej sprawy (4)</vt:lpstr>
      <vt:lpstr>Urząd Dzielnicy Włochy Urzędnik: Sposób załatwienia przedstawionej sprawy (5)</vt:lpstr>
      <vt:lpstr>Urząd Dzielnicy Włochy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203</cp:revision>
  <dcterms:created xsi:type="dcterms:W3CDTF">2013-09-17T08:07:59Z</dcterms:created>
  <dcterms:modified xsi:type="dcterms:W3CDTF">2016-01-28T11:56:15Z</dcterms:modified>
</cp:coreProperties>
</file>