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theme/themeOverride1.xml" ContentType="application/vnd.openxmlformats-officedocument.themeOverride+xml"/>
  <Override PartName="/ppt/charts/chart35.xml" ContentType="application/vnd.openxmlformats-officedocument.drawingml.chart+xml"/>
  <Override PartName="/ppt/theme/themeOverride2.xml" ContentType="application/vnd.openxmlformats-officedocument.themeOverride+xml"/>
  <Override PartName="/ppt/charts/chart36.xml" ContentType="application/vnd.openxmlformats-officedocument.drawingml.chart+xml"/>
  <Override PartName="/ppt/theme/themeOverride3.xml" ContentType="application/vnd.openxmlformats-officedocument.themeOverride+xml"/>
  <Override PartName="/ppt/charts/chart37.xml" ContentType="application/vnd.openxmlformats-officedocument.drawingml.chart+xml"/>
  <Override PartName="/ppt/theme/themeOverride4.xml" ContentType="application/vnd.openxmlformats-officedocument.themeOverride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3"/>
  </p:notesMasterIdLst>
  <p:sldIdLst>
    <p:sldId id="288" r:id="rId2"/>
    <p:sldId id="318" r:id="rId3"/>
    <p:sldId id="322" r:id="rId4"/>
    <p:sldId id="290" r:id="rId5"/>
    <p:sldId id="32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24" r:id="rId27"/>
    <p:sldId id="309" r:id="rId28"/>
    <p:sldId id="311" r:id="rId29"/>
    <p:sldId id="314" r:id="rId30"/>
    <p:sldId id="315" r:id="rId31"/>
    <p:sldId id="320" r:id="rId32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00"/>
    <a:srgbClr val="808285"/>
    <a:srgbClr val="FFFFFF"/>
    <a:srgbClr val="D1D3D4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-1326" y="-96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4.xlsx"/><Relationship Id="rId1" Type="http://schemas.openxmlformats.org/officeDocument/2006/relationships/themeOverride" Target="../theme/themeOverride1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5.xlsx"/><Relationship Id="rId1" Type="http://schemas.openxmlformats.org/officeDocument/2006/relationships/themeOverride" Target="../theme/themeOverride2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6.xlsx"/><Relationship Id="rId1" Type="http://schemas.openxmlformats.org/officeDocument/2006/relationships/themeOverride" Target="../theme/themeOverride3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7.xlsx"/><Relationship Id="rId1" Type="http://schemas.openxmlformats.org/officeDocument/2006/relationships/themeOverride" Target="../theme/themeOverride4.xm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6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0.18613368692124199"/>
          <c:w val="0.94925028835063396"/>
          <c:h val="0.81386631307875801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###0.0">
                  <c:v>3.0000000000000004</c:v>
                </c:pt>
                <c:pt idx="2" formatCode="###0.0">
                  <c:v>0.8500000000000002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10.850000000000003</c:v>
                </c:pt>
                <c:pt idx="2" formatCode="0.0">
                  <c:v>8.7000000000000011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6.95</c:v>
                </c:pt>
                <c:pt idx="2" formatCode="0.0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64293888"/>
        <c:axId val="64369792"/>
      </c:barChart>
      <c:catAx>
        <c:axId val="642938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64369792"/>
        <c:crosses val="autoZero"/>
        <c:auto val="1"/>
        <c:lblAlgn val="ctr"/>
        <c:lblOffset val="100"/>
        <c:noMultiLvlLbl val="0"/>
      </c:catAx>
      <c:valAx>
        <c:axId val="64369792"/>
        <c:scaling>
          <c:orientation val="minMax"/>
          <c:max val="15"/>
          <c:min val="0"/>
        </c:scaling>
        <c:delete val="1"/>
        <c:axPos val="l"/>
        <c:numFmt formatCode="###0.0" sourceLinked="1"/>
        <c:majorTickMark val="out"/>
        <c:minorTickMark val="none"/>
        <c:tickLblPos val="none"/>
        <c:crossAx val="64293888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113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06"/>
          <c:y val="4.0322580645161437E-3"/>
          <c:w val="0.8461538461538477"/>
          <c:h val="0.842741935483875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0.95000000000000029</c:v>
                </c:pt>
                <c:pt idx="1">
                  <c:v>1</c:v>
                </c:pt>
                <c:pt idx="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82"/>
                  <c:y val="1.22686584530831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2.6617437601186177E-4"/>
                  <c:y val="-8.65325222013226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7221248"/>
        <c:axId val="137222784"/>
      </c:barChart>
      <c:catAx>
        <c:axId val="1372212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7222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2227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3722124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ma, brak wzorów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</c:v>
                </c:pt>
                <c:pt idx="1">
                  <c:v>0.3</c:v>
                </c:pt>
                <c:pt idx="2">
                  <c:v>0.3</c:v>
                </c:pt>
                <c:pt idx="3">
                  <c:v>0.15</c:v>
                </c:pt>
                <c:pt idx="4">
                  <c:v>0.1</c:v>
                </c:pt>
                <c:pt idx="5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ma, brak wzorów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0.8</c:v>
                </c:pt>
                <c:pt idx="1">
                  <c:v>0.05</c:v>
                </c:pt>
                <c:pt idx="2">
                  <c:v>0.2</c:v>
                </c:pt>
                <c:pt idx="3">
                  <c:v>0.1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ma, brak wzorów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0.75</c:v>
                </c:pt>
                <c:pt idx="1">
                  <c:v>0.05</c:v>
                </c:pt>
                <c:pt idx="2">
                  <c:v>0.2</c:v>
                </c:pt>
                <c:pt idx="3">
                  <c:v>0.25</c:v>
                </c:pt>
                <c:pt idx="4">
                  <c:v>0.05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54702976"/>
        <c:axId val="154704896"/>
      </c:barChart>
      <c:catAx>
        <c:axId val="1547029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5470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70489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547029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58041600"/>
        <c:axId val="158043136"/>
      </c:barChart>
      <c:catAx>
        <c:axId val="158041600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158043136"/>
        <c:crosses val="autoZero"/>
        <c:auto val="1"/>
        <c:lblAlgn val="ctr"/>
        <c:lblOffset val="100"/>
        <c:noMultiLvlLbl val="0"/>
      </c:catAx>
      <c:valAx>
        <c:axId val="15804313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580416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08925318761385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0.95000000000000029</c:v>
                </c:pt>
                <c:pt idx="4">
                  <c:v>1</c:v>
                </c:pt>
                <c:pt idx="5">
                  <c:v>0.9</c:v>
                </c:pt>
                <c:pt idx="6">
                  <c:v>0.8</c:v>
                </c:pt>
                <c:pt idx="8">
                  <c:v>1</c:v>
                </c:pt>
                <c:pt idx="9">
                  <c:v>0.95000000000000029</c:v>
                </c:pt>
                <c:pt idx="10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6">
                  <c:v>0.05</c:v>
                </c:pt>
                <c:pt idx="17">
                  <c:v>0.05</c:v>
                </c:pt>
                <c:pt idx="18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31201434360428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19"/>
                <c:pt idx="2" formatCode="0%">
                  <c:v>0.05</c:v>
                </c:pt>
                <c:pt idx="5" formatCode="0%">
                  <c:v>0.1</c:v>
                </c:pt>
                <c:pt idx="6" formatCode="0%">
                  <c:v>0.2</c:v>
                </c:pt>
                <c:pt idx="9" formatCode="0%">
                  <c:v>0.05</c:v>
                </c:pt>
                <c:pt idx="10" formatCode="0%">
                  <c:v>0.5</c:v>
                </c:pt>
                <c:pt idx="16" formatCode="0%">
                  <c:v>0.95000000000000029</c:v>
                </c:pt>
                <c:pt idx="17" formatCode="0%">
                  <c:v>0.95000000000000029</c:v>
                </c:pt>
                <c:pt idx="18" formatCode="0%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Lbls>
            <c:dLbl>
              <c:idx val="11"/>
              <c:layout>
                <c:manualLayout>
                  <c:x val="-0.15445287862823201"/>
                  <c:y val="5.23906458671288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1101696"/>
        <c:axId val="161103232"/>
      </c:barChart>
      <c:catAx>
        <c:axId val="16110169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61103232"/>
        <c:crosses val="autoZero"/>
        <c:auto val="1"/>
        <c:lblAlgn val="ctr"/>
        <c:lblOffset val="100"/>
        <c:noMultiLvlLbl val="0"/>
      </c:catAx>
      <c:valAx>
        <c:axId val="1611032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110169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6.7669172932330809E-2"/>
          <c:y val="0.93624772313296856"/>
          <c:w val="0.86278195488721798"/>
          <c:h val="6.557377049180331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45675523349437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0.95000000000000029</c:v>
                </c:pt>
                <c:pt idx="1">
                  <c:v>0.9</c:v>
                </c:pt>
                <c:pt idx="2">
                  <c:v>0.65000000000000036</c:v>
                </c:pt>
                <c:pt idx="4">
                  <c:v>0.95000000000000029</c:v>
                </c:pt>
                <c:pt idx="5">
                  <c:v>1</c:v>
                </c:pt>
                <c:pt idx="6">
                  <c:v>0.9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2">
                  <c:v>0.70000000000000029</c:v>
                </c:pt>
                <c:pt idx="13">
                  <c:v>0.9</c:v>
                </c:pt>
                <c:pt idx="14">
                  <c:v>0.70000000000000029</c:v>
                </c:pt>
                <c:pt idx="16">
                  <c:v>0.9</c:v>
                </c:pt>
                <c:pt idx="17">
                  <c:v>0.76000000000000034</c:v>
                </c:pt>
                <c:pt idx="18">
                  <c:v>0.75000000000000033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0.05</c:v>
                </c:pt>
                <c:pt idx="1">
                  <c:v>0.05</c:v>
                </c:pt>
                <c:pt idx="2">
                  <c:v>0.25</c:v>
                </c:pt>
                <c:pt idx="4">
                  <c:v>0.05</c:v>
                </c:pt>
                <c:pt idx="8">
                  <c:v>0.95000000000000029</c:v>
                </c:pt>
                <c:pt idx="9">
                  <c:v>0.95000000000000029</c:v>
                </c:pt>
                <c:pt idx="10">
                  <c:v>0.85000000000000031</c:v>
                </c:pt>
                <c:pt idx="12">
                  <c:v>0.30000000000000016</c:v>
                </c:pt>
                <c:pt idx="13">
                  <c:v>0.1</c:v>
                </c:pt>
                <c:pt idx="14">
                  <c:v>0.2</c:v>
                </c:pt>
                <c:pt idx="16">
                  <c:v>0.1</c:v>
                </c:pt>
                <c:pt idx="17">
                  <c:v>0.24000000000000007</c:v>
                </c:pt>
                <c:pt idx="18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Lbls>
            <c:dLbl>
              <c:idx val="11"/>
              <c:layout>
                <c:manualLayout>
                  <c:x val="-0.15445287862823201"/>
                  <c:y val="5.23906458671288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1">
                  <c:v>0.05</c:v>
                </c:pt>
                <c:pt idx="2">
                  <c:v>0.1</c:v>
                </c:pt>
                <c:pt idx="6">
                  <c:v>0.1</c:v>
                </c:pt>
                <c:pt idx="10">
                  <c:v>0.1</c:v>
                </c:pt>
                <c:pt idx="14">
                  <c:v>0.1</c:v>
                </c:pt>
                <c:pt idx="18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5713024"/>
        <c:axId val="165714944"/>
      </c:barChart>
      <c:catAx>
        <c:axId val="16571302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65714944"/>
        <c:crosses val="autoZero"/>
        <c:auto val="1"/>
        <c:lblAlgn val="ctr"/>
        <c:lblOffset val="100"/>
        <c:noMultiLvlLbl val="0"/>
      </c:catAx>
      <c:valAx>
        <c:axId val="1657149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571302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85E-2"/>
          <c:y val="0.94209541062802105"/>
          <c:w val="0.84773526228702545"/>
          <c:h val="3.7453703703703739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597E-3"/>
          <c:w val="1"/>
          <c:h val="0.56969696969697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</c:v>
                </c:pt>
                <c:pt idx="1">
                  <c:v>2014 (N=x)</c:v>
                </c:pt>
                <c:pt idx="2">
                  <c:v>2013 (N=15)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0.61</c:v>
                </c:pt>
                <c:pt idx="1">
                  <c:v>0.44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</c:v>
                </c:pt>
                <c:pt idx="1">
                  <c:v>2014 (N=x)</c:v>
                </c:pt>
                <c:pt idx="2">
                  <c:v>2013 (N=15)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0.22</c:v>
                </c:pt>
                <c:pt idx="1">
                  <c:v>0.31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</c:v>
                </c:pt>
                <c:pt idx="1">
                  <c:v>2014 (N=x)</c:v>
                </c:pt>
                <c:pt idx="2">
                  <c:v>2013 (N=15)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0.17</c:v>
                </c:pt>
                <c:pt idx="1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75984640"/>
        <c:axId val="175986560"/>
      </c:barChart>
      <c:catAx>
        <c:axId val="17598464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75986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59865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598464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596E-3"/>
          <c:y val="0.58181818181818157"/>
          <c:w val="0.97693574958813945"/>
          <c:h val="0.29090909090909123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(N=21*)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79746304"/>
        <c:axId val="179747840"/>
      </c:barChart>
      <c:catAx>
        <c:axId val="179746304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179747840"/>
        <c:crosses val="autoZero"/>
        <c:auto val="1"/>
        <c:lblAlgn val="ctr"/>
        <c:lblOffset val="100"/>
        <c:noMultiLvlLbl val="0"/>
      </c:catAx>
      <c:valAx>
        <c:axId val="17974784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797463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"/>
          <c:y val="1.6412992311313299E-2"/>
          <c:w val="0.81374722838137659"/>
          <c:h val="0.73003747270662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(N=21*)</c:v>
                </c:pt>
                <c:pt idx="2">
                  <c:v>2013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0.95</c:v>
                </c:pt>
                <c:pt idx="1">
                  <c:v>0.85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(N=21*)</c:v>
                </c:pt>
                <c:pt idx="2">
                  <c:v>2013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0.05</c:v>
                </c:pt>
                <c:pt idx="1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inaczej**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(N=21*)</c:v>
                </c:pt>
                <c:pt idx="2">
                  <c:v>2013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8577408"/>
        <c:axId val="8578944"/>
      </c:barChart>
      <c:catAx>
        <c:axId val="85774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7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789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8577408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398E-3"/>
          <c:y val="0.74515793588949142"/>
          <c:w val="0.84452303292310371"/>
          <c:h val="0.23531051283619711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"/>
          <c:y val="1.6412992311313299E-2"/>
          <c:w val="0.81374722838137659"/>
          <c:h val="0.657254216804881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(N=21*)</c:v>
                </c:pt>
                <c:pt idx="2">
                  <c:v>2013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(N=21*)</c:v>
                </c:pt>
                <c:pt idx="2">
                  <c:v>2013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(N=21*)</c:v>
                </c:pt>
                <c:pt idx="2">
                  <c:v>2013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(N=21*)</c:v>
                </c:pt>
                <c:pt idx="2">
                  <c:v>2013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2839552"/>
        <c:axId val="32841088"/>
      </c:barChart>
      <c:catAx>
        <c:axId val="328395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2841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410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2839552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501"/>
          <c:w val="1"/>
          <c:h val="0.27187829378586653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9.1134259259259387E-2"/>
                  <c:y val="0"/>
                </c:manualLayout>
              </c:layout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2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0.95</c:v>
                </c:pt>
                <c:pt idx="1">
                  <c:v>0.05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0.7</c:v>
                </c:pt>
                <c:pt idx="1">
                  <c:v>0.25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3115520"/>
        <c:axId val="33117312"/>
      </c:barChart>
      <c:catAx>
        <c:axId val="33115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3117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117312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1155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PI/ delegatur BAISO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PI/ delegatur BAISO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0.95000000000000029</c:v>
                </c:pt>
                <c:pt idx="2">
                  <c:v>0.95000000000000029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PI/ delegatur BAISO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76071296"/>
        <c:axId val="76072832"/>
      </c:barChart>
      <c:catAx>
        <c:axId val="760712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607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07283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760712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45675523349437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0.05</c:v>
                </c:pt>
                <c:pt idx="20">
                  <c:v>1</c:v>
                </c:pt>
                <c:pt idx="21">
                  <c:v>1</c:v>
                </c:pt>
                <c:pt idx="2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31201434360428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24"/>
                <c:pt idx="8" formatCode="0%">
                  <c:v>0.95000000000000029</c:v>
                </c:pt>
                <c:pt idx="9" formatCode="0%">
                  <c:v>1</c:v>
                </c:pt>
                <c:pt idx="10" formatCode="0%">
                  <c:v>1</c:v>
                </c:pt>
                <c:pt idx="12" formatCode="0%">
                  <c:v>1</c:v>
                </c:pt>
                <c:pt idx="13" formatCode="0%">
                  <c:v>1</c:v>
                </c:pt>
                <c:pt idx="14" formatCode="0%">
                  <c:v>1</c:v>
                </c:pt>
                <c:pt idx="16" formatCode="0%">
                  <c:v>1</c:v>
                </c:pt>
                <c:pt idx="17" formatCode="0%">
                  <c:v>1</c:v>
                </c:pt>
                <c:pt idx="18" formatCode="0%">
                  <c:v>1</c:v>
                </c:pt>
                <c:pt idx="2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Lbls>
            <c:dLbl>
              <c:idx val="11"/>
              <c:layout>
                <c:manualLayout>
                  <c:x val="-0.15445287862823201"/>
                  <c:y val="5.23906458671288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3141888"/>
        <c:axId val="33143424"/>
      </c:barChart>
      <c:catAx>
        <c:axId val="3314188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33143424"/>
        <c:crosses val="autoZero"/>
        <c:auto val="1"/>
        <c:lblAlgn val="ctr"/>
        <c:lblOffset val="100"/>
        <c:noMultiLvlLbl val="0"/>
      </c:catAx>
      <c:valAx>
        <c:axId val="3314342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14188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6.7669172932330809E-2"/>
          <c:y val="0.9625462962962964"/>
          <c:w val="0.84773526228702545"/>
          <c:h val="3.7453703703703739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0465482342808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Sheet1!$A$3:$A$15</c:f>
              <c:strCache>
                <c:ptCount val="10"/>
                <c:pt idx="0">
                  <c:v>Czy urzędnik dopytywał o szczegóły przedstawionej przez Ciebie sprawy</c:v>
                </c:pt>
                <c:pt idx="5">
                  <c:v>Czy urzędnik używał zrozumiałej terminologii?</c:v>
                </c:pt>
                <c:pt idx="9">
                  <c:v> 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0.9</c:v>
                </c:pt>
                <c:pt idx="1">
                  <c:v>0.7100000000000003</c:v>
                </c:pt>
                <c:pt idx="2">
                  <c:v>0.65000000000000036</c:v>
                </c:pt>
                <c:pt idx="5">
                  <c:v>1</c:v>
                </c:pt>
                <c:pt idx="6">
                  <c:v>1</c:v>
                </c:pt>
                <c:pt idx="7">
                  <c:v>0.95000000000000029</c:v>
                </c:pt>
                <c:pt idx="11">
                  <c:v>0.1</c:v>
                </c:pt>
                <c:pt idx="1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Sheet1!$A$3:$A$15</c:f>
              <c:strCache>
                <c:ptCount val="10"/>
                <c:pt idx="0">
                  <c:v>Czy urzędnik dopytywał o szczegóły przedstawionej przez Ciebie sprawy</c:v>
                </c:pt>
                <c:pt idx="5">
                  <c:v>Czy urzędnik używał zrozumiałej terminologii?</c:v>
                </c:pt>
                <c:pt idx="9">
                  <c:v> 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4"/>
                <c:pt idx="0">
                  <c:v>0.1</c:v>
                </c:pt>
                <c:pt idx="1">
                  <c:v>0.29000000000000015</c:v>
                </c:pt>
                <c:pt idx="2">
                  <c:v>0.35000000000000014</c:v>
                </c:pt>
                <c:pt idx="7">
                  <c:v>0.05</c:v>
                </c:pt>
                <c:pt idx="10">
                  <c:v>1</c:v>
                </c:pt>
                <c:pt idx="11">
                  <c:v>0.9</c:v>
                </c:pt>
                <c:pt idx="12">
                  <c:v>0.95000000000000029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3612160"/>
        <c:axId val="33613696"/>
      </c:barChart>
      <c:catAx>
        <c:axId val="3361216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33613696"/>
        <c:crosses val="autoZero"/>
        <c:auto val="1"/>
        <c:lblAlgn val="ctr"/>
        <c:lblOffset val="100"/>
        <c:noMultiLvlLbl val="0"/>
      </c:catAx>
      <c:valAx>
        <c:axId val="3361369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61216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8.6214233682314984E-2"/>
          <c:y val="0.92442850990525327"/>
          <c:w val="0.84773526228702545"/>
          <c:h val="6.4972512165224219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(N=21*)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3811072"/>
        <c:axId val="33882496"/>
      </c:barChart>
      <c:catAx>
        <c:axId val="33811072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3882496"/>
        <c:crosses val="autoZero"/>
        <c:auto val="1"/>
        <c:lblAlgn val="ctr"/>
        <c:lblOffset val="100"/>
        <c:noMultiLvlLbl val="0"/>
      </c:catAx>
      <c:valAx>
        <c:axId val="3388249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38110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99768518518518"/>
          <c:y val="0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  <c:pt idx="4">
                  <c:v>Nie wspomniał o formularzu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0.60000000000000009</c:v>
                </c:pt>
                <c:pt idx="1">
                  <c:v>0.2</c:v>
                </c:pt>
                <c:pt idx="2">
                  <c:v>0.05</c:v>
                </c:pt>
                <c:pt idx="3">
                  <c:v>0</c:v>
                </c:pt>
                <c:pt idx="4">
                  <c:v>0.15000000000000002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  <c:pt idx="4">
                  <c:v>Nie wspomniał o formularzu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0.71000000000000008</c:v>
                </c:pt>
                <c:pt idx="1">
                  <c:v>0.19</c:v>
                </c:pt>
                <c:pt idx="2">
                  <c:v>0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  <c:pt idx="4">
                  <c:v>Nie wspomniał o formularzu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0.70000000000000007</c:v>
                </c:pt>
                <c:pt idx="1">
                  <c:v>0.2</c:v>
                </c:pt>
                <c:pt idx="2">
                  <c:v>0</c:v>
                </c:pt>
                <c:pt idx="3">
                  <c:v>0.1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3955840"/>
        <c:axId val="33957376"/>
      </c:barChart>
      <c:catAx>
        <c:axId val="339558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3957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9573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95584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71781172970211E-2"/>
          <c:y val="6.2331277441032396E-2"/>
          <c:w val="0.67148017993072073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2015 (N=12)***</c:v>
                </c:pt>
                <c:pt idx="1">
                  <c:v>2014 (N=19)</c:v>
                </c:pt>
                <c:pt idx="2">
                  <c:v>2013 (N=18)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2015 (N=12)***</c:v>
                </c:pt>
                <c:pt idx="1">
                  <c:v>2014 (N=19)</c:v>
                </c:pt>
                <c:pt idx="2">
                  <c:v>2013 (N=18)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0.41666666666666674</c:v>
                </c:pt>
                <c:pt idx="1">
                  <c:v>0.67</c:v>
                </c:pt>
                <c:pt idx="2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09E-2"/>
                  <c:y val="-1.71343918389272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644763556643934E-3"/>
                  <c:y val="-2.06998480615144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2015 (N=12)***</c:v>
                </c:pt>
                <c:pt idx="1">
                  <c:v>2014 (N=19)</c:v>
                </c:pt>
                <c:pt idx="2">
                  <c:v>2013 (N=18)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0.58333333333333337</c:v>
                </c:pt>
                <c:pt idx="1">
                  <c:v>0.28999999999999998</c:v>
                </c:pt>
                <c:pt idx="2">
                  <c:v>0.55000000000000004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4002048"/>
        <c:axId val="34003584"/>
      </c:barChart>
      <c:catAx>
        <c:axId val="3400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00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0035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34002048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>
        <c:manualLayout>
          <c:xMode val="edge"/>
          <c:yMode val="edge"/>
          <c:x val="0.70297789686288559"/>
          <c:y val="0.4032935193132654"/>
          <c:w val="0.28840291125082801"/>
          <c:h val="0.19050431499213583"/>
        </c:manualLayout>
      </c:layout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(N=21*)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107776"/>
        <c:axId val="34109312"/>
      </c:barChart>
      <c:catAx>
        <c:axId val="3410777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34109312"/>
        <c:crosses val="autoZero"/>
        <c:auto val="1"/>
        <c:lblAlgn val="ctr"/>
        <c:lblOffset val="100"/>
        <c:noMultiLvlLbl val="0"/>
      </c:catAx>
      <c:valAx>
        <c:axId val="3410931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41077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1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0.85000000000000009</c:v>
                </c:pt>
                <c:pt idx="1">
                  <c:v>0.1</c:v>
                </c:pt>
                <c:pt idx="2">
                  <c:v>0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0.95000000000000007</c:v>
                </c:pt>
                <c:pt idx="1">
                  <c:v>0.1</c:v>
                </c:pt>
                <c:pt idx="2">
                  <c:v>0.05</c:v>
                </c:pt>
                <c:pt idx="3">
                  <c:v>0.2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125312"/>
        <c:axId val="34126848"/>
      </c:barChart>
      <c:catAx>
        <c:axId val="34125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126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2684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12531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  <c:pt idx="4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0.45</c:v>
                </c:pt>
                <c:pt idx="1">
                  <c:v>0.2</c:v>
                </c:pt>
                <c:pt idx="2">
                  <c:v>0</c:v>
                </c:pt>
                <c:pt idx="3">
                  <c:v>0.35000000000000003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  <c:pt idx="4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0.24000000000000002</c:v>
                </c:pt>
                <c:pt idx="1">
                  <c:v>0.05</c:v>
                </c:pt>
                <c:pt idx="2">
                  <c:v>0</c:v>
                </c:pt>
                <c:pt idx="3">
                  <c:v>0.71000000000000008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  <c:pt idx="4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0.35000000000000003</c:v>
                </c:pt>
                <c:pt idx="1">
                  <c:v>0.15000000000000002</c:v>
                </c:pt>
                <c:pt idx="2">
                  <c:v>0.05</c:v>
                </c:pt>
                <c:pt idx="3">
                  <c:v>0.45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5027200"/>
        <c:axId val="35028992"/>
      </c:barChart>
      <c:catAx>
        <c:axId val="35027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502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02899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50272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(N=21*)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5142272"/>
        <c:axId val="35144064"/>
      </c:barChart>
      <c:catAx>
        <c:axId val="3514227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35144064"/>
        <c:crosses val="autoZero"/>
        <c:auto val="1"/>
        <c:lblAlgn val="ctr"/>
        <c:lblOffset val="100"/>
        <c:noMultiLvlLbl val="0"/>
      </c:catAx>
      <c:valAx>
        <c:axId val="3514406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51422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0.85000000000000009</c:v>
                </c:pt>
                <c:pt idx="2">
                  <c:v>0.9</c:v>
                </c:pt>
                <c:pt idx="3">
                  <c:v>0.8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</c:v>
                </c:pt>
                <c:pt idx="1">
                  <c:v>0.8</c:v>
                </c:pt>
                <c:pt idx="2">
                  <c:v>0.85000000000000009</c:v>
                </c:pt>
                <c:pt idx="3">
                  <c:v>0.70000000000000007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0.95000000000000007</c:v>
                </c:pt>
                <c:pt idx="1">
                  <c:v>0.4</c:v>
                </c:pt>
                <c:pt idx="2">
                  <c:v>0.75000000000000011</c:v>
                </c:pt>
                <c:pt idx="3">
                  <c:v>0.65000000000000013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5205120"/>
        <c:axId val="35206656"/>
      </c:barChart>
      <c:catAx>
        <c:axId val="352051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520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20665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52051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76232192"/>
        <c:axId val="76233728"/>
      </c:barChart>
      <c:catAx>
        <c:axId val="76232192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76233728"/>
        <c:crosses val="autoZero"/>
        <c:auto val="1"/>
        <c:lblAlgn val="ctr"/>
        <c:lblOffset val="100"/>
        <c:noMultiLvlLbl val="0"/>
      </c:catAx>
      <c:valAx>
        <c:axId val="76233728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762321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(N=21*)</c:v>
                </c:pt>
              </c:strCache>
            </c:strRef>
          </c:tx>
          <c:spPr>
            <a:solidFill>
              <a:schemeClr val="accent2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5226368"/>
        <c:axId val="35227904"/>
      </c:barChart>
      <c:catAx>
        <c:axId val="35226368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5227904"/>
        <c:crosses val="autoZero"/>
        <c:auto val="1"/>
        <c:lblAlgn val="ctr"/>
        <c:lblOffset val="100"/>
        <c:noMultiLvlLbl val="0"/>
      </c:catAx>
      <c:valAx>
        <c:axId val="3522790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52263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Sheet1!$C$1</c:f>
              <c:strCache>
                <c:ptCount val="1"/>
                <c:pt idx="0">
                  <c:v>2014 (N=18*)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2013 (N=12)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5236864"/>
        <c:axId val="35246848"/>
      </c:barChart>
      <c:catAx>
        <c:axId val="35236864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5246848"/>
        <c:crosses val="autoZero"/>
        <c:auto val="1"/>
        <c:lblAlgn val="ctr"/>
        <c:lblOffset val="100"/>
        <c:noMultiLvlLbl val="0"/>
      </c:catAx>
      <c:valAx>
        <c:axId val="3524684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52368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mi spontanicznie żadnej informacji na temat opłat\braku opłat </c:v>
                </c:pt>
                <c:pt idx="4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0.52</c:v>
                </c:pt>
                <c:pt idx="1">
                  <c:v>0.24</c:v>
                </c:pt>
                <c:pt idx="2">
                  <c:v>0.1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mi spontanicznie żadnej informacji na temat opłat\braku opłat </c:v>
                </c:pt>
                <c:pt idx="4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0.35</c:v>
                </c:pt>
                <c:pt idx="1">
                  <c:v>0.25</c:v>
                </c:pt>
                <c:pt idx="2">
                  <c:v>0.05</c:v>
                </c:pt>
                <c:pt idx="3">
                  <c:v>0.35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5355264"/>
        <c:axId val="35357056"/>
      </c:barChart>
      <c:catAx>
        <c:axId val="35355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5357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35705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535526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poinformował, że nie ma opłat</c:v>
                </c:pt>
                <c:pt idx="3">
                  <c:v>Nie dotyczy</c:v>
                </c:pt>
                <c:pt idx="4">
                  <c:v>podał wyłącznie wysokość poszczególnych opłat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poinformował, że nie ma opłat</c:v>
                </c:pt>
                <c:pt idx="3">
                  <c:v>Nie dotyczy</c:v>
                </c:pt>
                <c:pt idx="4">
                  <c:v>podał wyłącznie wysokość poszczególnych opłat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0.43</c:v>
                </c:pt>
                <c:pt idx="1">
                  <c:v>0.05</c:v>
                </c:pt>
                <c:pt idx="2">
                  <c:v>0</c:v>
                </c:pt>
                <c:pt idx="3">
                  <c:v>0.52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poinformował, że nie ma opłat</c:v>
                </c:pt>
                <c:pt idx="3">
                  <c:v>Nie dotyczy</c:v>
                </c:pt>
                <c:pt idx="4">
                  <c:v>podał wyłącznie wysokość poszczególnych opłat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0.83333333333333337</c:v>
                </c:pt>
                <c:pt idx="1">
                  <c:v>0.16666666666666666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5372416"/>
        <c:axId val="35374208"/>
      </c:barChart>
      <c:catAx>
        <c:axId val="35372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5374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374208"/>
        <c:scaling>
          <c:orientation val="minMax"/>
          <c:max val="1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3537241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(N=17)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6111104"/>
        <c:axId val="36112640"/>
      </c:barChart>
      <c:catAx>
        <c:axId val="36111104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6112640"/>
        <c:crosses val="autoZero"/>
        <c:auto val="1"/>
        <c:lblAlgn val="ctr"/>
        <c:lblOffset val="100"/>
        <c:noMultiLvlLbl val="0"/>
      </c:catAx>
      <c:valAx>
        <c:axId val="3611264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61111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(N=3)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6120832"/>
        <c:axId val="36134912"/>
      </c:barChart>
      <c:catAx>
        <c:axId val="36120832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6134912"/>
        <c:crosses val="autoZero"/>
        <c:auto val="1"/>
        <c:lblAlgn val="ctr"/>
        <c:lblOffset val="100"/>
        <c:noMultiLvlLbl val="0"/>
      </c:catAx>
      <c:valAx>
        <c:axId val="3613491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61208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0.47</c:v>
                </c:pt>
                <c:pt idx="1">
                  <c:v>0.41</c:v>
                </c:pt>
                <c:pt idx="2">
                  <c:v>0.12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8"/>
        <c:axId val="36146176"/>
        <c:axId val="56317824"/>
      </c:barChart>
      <c:catAx>
        <c:axId val="36146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631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31782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61461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poinformował, że nie ma opłat</c:v>
                </c:pt>
                <c:pt idx="1">
                  <c:v>podał wyłącznie sumę  </c:v>
                </c:pt>
                <c:pt idx="2">
                  <c:v>podał wyłącznie wysokość poszczególnych opłat</c:v>
                </c:pt>
                <c:pt idx="3">
                  <c:v>nie odpowiedział na pytanie</c:v>
                </c:pt>
                <c:pt idx="4">
                  <c:v>podał wyłącznie wysokość poszczególnych opłat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0.67</c:v>
                </c:pt>
                <c:pt idx="1">
                  <c:v>0</c:v>
                </c:pt>
                <c:pt idx="2">
                  <c:v>0</c:v>
                </c:pt>
                <c:pt idx="3">
                  <c:v>0.33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poinformował, że nie ma opłat</c:v>
                </c:pt>
                <c:pt idx="1">
                  <c:v>podał wyłącznie sumę  </c:v>
                </c:pt>
                <c:pt idx="2">
                  <c:v>podał wyłącznie wysokość poszczególnych opłat</c:v>
                </c:pt>
                <c:pt idx="3">
                  <c:v>nie odpowiedział na pytanie</c:v>
                </c:pt>
                <c:pt idx="4">
                  <c:v>podał wyłącznie wysokość poszczególnych opłat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poinformował, że nie ma opłat</c:v>
                </c:pt>
                <c:pt idx="1">
                  <c:v>podał wyłącznie sumę  </c:v>
                </c:pt>
                <c:pt idx="2">
                  <c:v>podał wyłącznie wysokość poszczególnych opłat</c:v>
                </c:pt>
                <c:pt idx="3">
                  <c:v>nie odpowiedział na pytanie</c:v>
                </c:pt>
                <c:pt idx="4">
                  <c:v>podał wyłącznie wysokość poszczególnych opłat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56336384"/>
        <c:axId val="56337920"/>
      </c:barChart>
      <c:catAx>
        <c:axId val="56336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633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3379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563363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2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(N=11)**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(N=21*)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56364032"/>
        <c:axId val="56369920"/>
      </c:barChart>
      <c:catAx>
        <c:axId val="5636403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56369920"/>
        <c:crosses val="autoZero"/>
        <c:auto val="1"/>
        <c:lblAlgn val="ctr"/>
        <c:lblOffset val="100"/>
        <c:noMultiLvlLbl val="0"/>
      </c:catAx>
      <c:valAx>
        <c:axId val="5636992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563640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1.8921350680790167E-2"/>
          <c:y val="7.2600468758932099E-2"/>
          <c:w val="0.97932705008966681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0.90909090909090906</c:v>
                </c:pt>
                <c:pt idx="1">
                  <c:v>9.0909090909090939E-2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0.30000000000000004</c:v>
                </c:pt>
                <c:pt idx="1">
                  <c:v>0.05</c:v>
                </c:pt>
                <c:pt idx="2">
                  <c:v>0.05</c:v>
                </c:pt>
                <c:pt idx="3">
                  <c:v>0.65000000000000013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0.25</c:v>
                </c:pt>
                <c:pt idx="1">
                  <c:v>0</c:v>
                </c:pt>
                <c:pt idx="2">
                  <c:v>0.1</c:v>
                </c:pt>
                <c:pt idx="3">
                  <c:v>0.65000000000000013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56426880"/>
        <c:axId val="56428416"/>
      </c:barChart>
      <c:catAx>
        <c:axId val="56426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642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4284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5642688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na stolikach</c:v>
                </c:pt>
                <c:pt idx="4">
                  <c:v>W punkcie informacyjnym</c:v>
                </c:pt>
                <c:pt idx="5">
                  <c:v>W innym miejscu </c:v>
                </c:pt>
                <c:pt idx="6">
                  <c:v>Nie ma, brak kart informacyjnych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0.9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0.3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na stolikach</c:v>
                </c:pt>
                <c:pt idx="4">
                  <c:v>W punkcie informacyjnym</c:v>
                </c:pt>
                <c:pt idx="5">
                  <c:v>W innym miejscu </c:v>
                </c:pt>
                <c:pt idx="6">
                  <c:v>Nie ma, brak kart informacyjnych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0.9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na stolikach</c:v>
                </c:pt>
                <c:pt idx="4">
                  <c:v>W punkcie informacyjnym</c:v>
                </c:pt>
                <c:pt idx="5">
                  <c:v>W innym miejscu </c:v>
                </c:pt>
                <c:pt idx="6">
                  <c:v>Nie ma, brak kart informacyjnych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0.85</c:v>
                </c:pt>
                <c:pt idx="1">
                  <c:v>0.1</c:v>
                </c:pt>
                <c:pt idx="2">
                  <c:v>0.15</c:v>
                </c:pt>
                <c:pt idx="3">
                  <c:v>0.1</c:v>
                </c:pt>
                <c:pt idx="4">
                  <c:v>0</c:v>
                </c:pt>
                <c:pt idx="5">
                  <c:v>0</c:v>
                </c:pt>
                <c:pt idx="6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19764096"/>
        <c:axId val="119766400"/>
      </c:barChart>
      <c:catAx>
        <c:axId val="1197640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19766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76640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197640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0.76000000000000012</c:v>
                </c:pt>
                <c:pt idx="1">
                  <c:v>0</c:v>
                </c:pt>
                <c:pt idx="2">
                  <c:v>0.24000000000000002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56448128"/>
        <c:axId val="56449664"/>
      </c:barChart>
      <c:catAx>
        <c:axId val="56448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644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4496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564481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(N=21*)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56476416"/>
        <c:axId val="56477952"/>
      </c:barChart>
      <c:catAx>
        <c:axId val="5647641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56477952"/>
        <c:crosses val="autoZero"/>
        <c:auto val="1"/>
        <c:lblAlgn val="ctr"/>
        <c:lblOffset val="100"/>
        <c:noMultiLvlLbl val="0"/>
      </c:catAx>
      <c:valAx>
        <c:axId val="5647795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564764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"/>
          <c:w val="0.99936736461295617"/>
          <c:h val="0.24402237085310313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45675523349437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7"/>
                <c:pt idx="0">
                  <c:v>0.85</c:v>
                </c:pt>
                <c:pt idx="1">
                  <c:v>0.62</c:v>
                </c:pt>
                <c:pt idx="2">
                  <c:v>0.65</c:v>
                </c:pt>
                <c:pt idx="4">
                  <c:v>0.4</c:v>
                </c:pt>
                <c:pt idx="5">
                  <c:v>0.1</c:v>
                </c:pt>
                <c:pt idx="6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31201434360428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7"/>
                <c:pt idx="0">
                  <c:v>0.15</c:v>
                </c:pt>
                <c:pt idx="1">
                  <c:v>0.38</c:v>
                </c:pt>
                <c:pt idx="2">
                  <c:v>0.35</c:v>
                </c:pt>
                <c:pt idx="4">
                  <c:v>0.4</c:v>
                </c:pt>
                <c:pt idx="5">
                  <c:v>0.56999999999999995</c:v>
                </c:pt>
                <c:pt idx="6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Sheet1!$D$1:$D$2</c:f>
              <c:strCache>
                <c:ptCount val="1"/>
                <c:pt idx="0">
                  <c:v>Nie dotyczy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7"/>
                <c:pt idx="4" formatCode="0%">
                  <c:v>0.2</c:v>
                </c:pt>
                <c:pt idx="5" formatCode="0%">
                  <c:v>0.33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6861824"/>
        <c:axId val="56863360"/>
      </c:barChart>
      <c:catAx>
        <c:axId val="5686182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56863360"/>
        <c:crosses val="autoZero"/>
        <c:auto val="1"/>
        <c:lblAlgn val="ctr"/>
        <c:lblOffset val="100"/>
        <c:noMultiLvlLbl val="0"/>
      </c:catAx>
      <c:valAx>
        <c:axId val="568633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5686182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t"/>
      <c:layout>
        <c:manualLayout>
          <c:xMode val="edge"/>
          <c:yMode val="edge"/>
          <c:x val="5.4779592453184551E-4"/>
          <c:y val="0.47568193355868404"/>
          <c:w val="0.9994522040754682"/>
          <c:h val="9.6758726149350549E-2"/>
        </c:manualLayout>
      </c:layout>
      <c:overlay val="0"/>
      <c:txPr>
        <a:bodyPr/>
        <a:lstStyle/>
        <a:p>
          <a:pPr>
            <a:defRPr sz="105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80456419753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31201434360428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7096448"/>
        <c:axId val="57106432"/>
      </c:barChart>
      <c:catAx>
        <c:axId val="5709644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57106432"/>
        <c:crosses val="autoZero"/>
        <c:auto val="1"/>
        <c:lblAlgn val="ctr"/>
        <c:lblOffset val="100"/>
        <c:noMultiLvlLbl val="0"/>
      </c:catAx>
      <c:valAx>
        <c:axId val="571064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5709644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"/>
          <c:y val="0.80654100529100525"/>
          <c:w val="0.94312518200759488"/>
          <c:h val="0.1934589947089947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(N=21*)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57901824"/>
        <c:axId val="57903360"/>
      </c:barChart>
      <c:catAx>
        <c:axId val="57901824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57903360"/>
        <c:crosses val="autoZero"/>
        <c:auto val="1"/>
        <c:lblAlgn val="ctr"/>
        <c:lblOffset val="100"/>
        <c:noMultiLvlLbl val="0"/>
      </c:catAx>
      <c:valAx>
        <c:axId val="5790336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579018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57927552"/>
        <c:axId val="57929088"/>
      </c:barChart>
      <c:catAx>
        <c:axId val="579275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5792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92908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5792755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19E-3"/>
          <c:w val="0.99923738681327257"/>
          <c:h val="0.890495867768596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0.65000000000000036</c:v>
                </c:pt>
                <c:pt idx="1">
                  <c:v>0.29000000000000015</c:v>
                </c:pt>
                <c:pt idx="2">
                  <c:v>0.85000000000000031</c:v>
                </c:pt>
                <c:pt idx="4">
                  <c:v>0.9</c:v>
                </c:pt>
                <c:pt idx="5">
                  <c:v>0.52</c:v>
                </c:pt>
                <c:pt idx="6">
                  <c:v>0.95000000000000029</c:v>
                </c:pt>
                <c:pt idx="8">
                  <c:v>0.75000000000000033</c:v>
                </c:pt>
                <c:pt idx="9">
                  <c:v>0.56999999999999995</c:v>
                </c:pt>
                <c:pt idx="10">
                  <c:v>0.95000000000000029</c:v>
                </c:pt>
                <c:pt idx="12">
                  <c:v>0.8</c:v>
                </c:pt>
                <c:pt idx="13">
                  <c:v>0.52</c:v>
                </c:pt>
                <c:pt idx="14">
                  <c:v>0.95000000000000029</c:v>
                </c:pt>
                <c:pt idx="16">
                  <c:v>0.9</c:v>
                </c:pt>
                <c:pt idx="17">
                  <c:v>0.52</c:v>
                </c:pt>
                <c:pt idx="18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0.35000000000000014</c:v>
                </c:pt>
                <c:pt idx="1">
                  <c:v>0.61000000000000032</c:v>
                </c:pt>
                <c:pt idx="2">
                  <c:v>0.15000000000000008</c:v>
                </c:pt>
                <c:pt idx="4">
                  <c:v>0.1</c:v>
                </c:pt>
                <c:pt idx="5">
                  <c:v>0.48000000000000015</c:v>
                </c:pt>
                <c:pt idx="6">
                  <c:v>0.05</c:v>
                </c:pt>
                <c:pt idx="8">
                  <c:v>0.25</c:v>
                </c:pt>
                <c:pt idx="9">
                  <c:v>0.43000000000000016</c:v>
                </c:pt>
                <c:pt idx="10">
                  <c:v>0.05</c:v>
                </c:pt>
                <c:pt idx="12">
                  <c:v>0.2</c:v>
                </c:pt>
                <c:pt idx="13">
                  <c:v>0.48000000000000015</c:v>
                </c:pt>
                <c:pt idx="14">
                  <c:v>0.05</c:v>
                </c:pt>
                <c:pt idx="16">
                  <c:v>0.1</c:v>
                </c:pt>
                <c:pt idx="17">
                  <c:v>0.48000000000000015</c:v>
                </c:pt>
                <c:pt idx="18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1">
                  <c:v>0.1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574"/>
                  <c:y val="-2.44702087736613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2.5872510292950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8294272"/>
        <c:axId val="58295808"/>
      </c:barChart>
      <c:catAx>
        <c:axId val="58294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8295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29580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58294272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8E-2"/>
          <c:y val="0.93985044029259746"/>
          <c:w val="0.98589065255732045"/>
          <c:h val="6.014955970740336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06"/>
          <c:y val="4.0322580645161437E-3"/>
          <c:w val="0.8461538461538477"/>
          <c:h val="0.842741935483875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82"/>
                  <c:y val="1.22683698533784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2.6617437601186177E-4"/>
                  <c:y val="-2.75056238264329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2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40493184"/>
        <c:axId val="140496256"/>
      </c:barChart>
      <c:catAx>
        <c:axId val="1404931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049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049625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4049318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06"/>
          <c:y val="4.0322580645161437E-3"/>
          <c:w val="0.8461538461538477"/>
          <c:h val="0.842741935483875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2.6617437601186177E-4"/>
                  <c:y val="-8.65325222013226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2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42475264"/>
        <c:axId val="142477184"/>
      </c:barChart>
      <c:catAx>
        <c:axId val="1424752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247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4771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4247526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ma, brak formularzy/wniosków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0.95</c:v>
                </c:pt>
                <c:pt idx="1">
                  <c:v>0.4</c:v>
                </c:pt>
                <c:pt idx="2">
                  <c:v>0.3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ma, brak formularzy/wniosków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0.85</c:v>
                </c:pt>
                <c:pt idx="1">
                  <c:v>0.25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ma, brak formularzy/wniosków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21357824"/>
        <c:axId val="121488896"/>
      </c:barChart>
      <c:catAx>
        <c:axId val="1213578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148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48889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2135782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28059648"/>
        <c:axId val="128599936"/>
      </c:barChart>
      <c:catAx>
        <c:axId val="128059648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128599936"/>
        <c:crosses val="autoZero"/>
        <c:auto val="1"/>
        <c:lblAlgn val="ctr"/>
        <c:lblOffset val="100"/>
        <c:noMultiLvlLbl val="0"/>
      </c:catAx>
      <c:valAx>
        <c:axId val="12859993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280596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06"/>
          <c:y val="4.0322580645161437E-3"/>
          <c:w val="0.8461538461538477"/>
          <c:h val="0.842741935483875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82"/>
                  <c:y val="1.22683698533784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2.6617437601186177E-4"/>
                  <c:y val="-3.81662607596348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6345088"/>
        <c:axId val="136346624"/>
      </c:barChart>
      <c:catAx>
        <c:axId val="1363450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6346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634662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36345088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pPr/>
              <a:t>2016-01-28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pPr/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1.xml"/><Relationship Id="rId4" Type="http://schemas.openxmlformats.org/officeDocument/2006/relationships/chart" Target="../charts/chart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office@arc.com.p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 smtClean="0"/>
              <a:t>URZĄD DZIELNICY WOLA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  <a:br>
              <a:rPr lang="pl-PL" sz="1800" b="1" dirty="0" smtClean="0">
                <a:solidFill>
                  <a:srgbClr val="808285"/>
                </a:solidFill>
              </a:rPr>
            </a:br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2015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Wola</a:t>
            </a:r>
            <a:r>
              <a:rPr lang="pl-PL" sz="3500" dirty="0" smtClean="0"/>
              <a:t/>
            </a:r>
            <a:br>
              <a:rPr lang="pl-PL" sz="35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(4)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994710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193897"/>
              </p:ext>
            </p:extLst>
          </p:nvPr>
        </p:nvGraphicFramePr>
        <p:xfrm>
          <a:off x="767690" y="2061642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Wola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(5)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794269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657531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Wola</a:t>
            </a:r>
            <a:r>
              <a:rPr lang="pl-PL" sz="3500" dirty="0" smtClean="0"/>
              <a:t/>
            </a:r>
            <a:br>
              <a:rPr lang="pl-PL" sz="35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(6)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620526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628488"/>
              </p:ext>
            </p:extLst>
          </p:nvPr>
        </p:nvGraphicFramePr>
        <p:xfrm>
          <a:off x="767690" y="2061642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Wola</a:t>
            </a:r>
            <a:r>
              <a:rPr lang="pl-PL" sz="3500" dirty="0" smtClean="0"/>
              <a:t/>
            </a:r>
            <a:br>
              <a:rPr lang="pl-PL" sz="35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(7)</a:t>
            </a:r>
            <a:endParaRPr lang="pl-PL" sz="28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199755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029316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3900" dirty="0" smtClean="0"/>
              <a:t/>
            </a:r>
            <a:br>
              <a:rPr lang="pl-PL" sz="3900" dirty="0" smtClean="0"/>
            </a:br>
            <a:r>
              <a:rPr lang="pl-PL" sz="3100" dirty="0" smtClean="0">
                <a:solidFill>
                  <a:schemeClr val="tx2"/>
                </a:solidFill>
              </a:rPr>
              <a:t>Wygląd zewnętrzny urzędnika i jego stanowisko pracy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494793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2014 (N=16)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98298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477631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pole tekstowe 28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099877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3900" dirty="0" smtClean="0"/>
              <a:t/>
            </a:r>
            <a:br>
              <a:rPr lang="pl-PL" sz="3900" dirty="0" smtClean="0"/>
            </a:br>
            <a:r>
              <a:rPr lang="pl-PL" sz="3100" dirty="0">
                <a:solidFill>
                  <a:schemeClr val="tx2"/>
                </a:solidFill>
              </a:rPr>
              <a:t>Zachowanie urzędnika wobec </a:t>
            </a:r>
            <a:r>
              <a:rPr lang="pl-PL" sz="3100" dirty="0" smtClean="0">
                <a:solidFill>
                  <a:schemeClr val="tx2"/>
                </a:solidFill>
              </a:rPr>
              <a:t>interesanta (1)</a:t>
            </a:r>
            <a:endParaRPr lang="pl-PL" sz="3100" dirty="0">
              <a:solidFill>
                <a:schemeClr val="tx2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595192"/>
              </p:ext>
            </p:extLst>
          </p:nvPr>
        </p:nvGraphicFramePr>
        <p:xfrm>
          <a:off x="4356770" y="2440202"/>
          <a:ext cx="1800000" cy="2755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9446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658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9446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414674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705124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324395"/>
              </p:ext>
            </p:extLst>
          </p:nvPr>
        </p:nvGraphicFramePr>
        <p:xfrm>
          <a:off x="5148658" y="2494735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2988618" y="6475247"/>
            <a:ext cx="2772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**W 2015 roku kafeteria zmieniona na tak/nie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3900" dirty="0" smtClean="0"/>
              <a:t/>
            </a:r>
            <a:br>
              <a:rPr lang="pl-PL" sz="3900" dirty="0" smtClean="0"/>
            </a:br>
            <a:r>
              <a:rPr lang="pl-PL" sz="3100" dirty="0" smtClean="0">
                <a:solidFill>
                  <a:schemeClr val="tx2"/>
                </a:solidFill>
              </a:rPr>
              <a:t>Zachowanie urzędnika wobec interesanta (2)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72372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utrzymywać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posiłek/przekąskę/pił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Spis treści</a:t>
            </a:r>
            <a:endParaRPr lang="pl-PL" sz="32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972394" y="1989634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Metodologia badania						 3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972394" y="2421682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Wyniki badania						  4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972394" y="2853730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Otoczenie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– wygląd urzędu		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		 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	      6 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972394" y="3285778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Wygląd zewnętrzny urzędnika i jego stanowisko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pracy		 14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972394" y="3717826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Zachowanie się urzędnika wobec interesanta –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ogólnie		 16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972394" y="4149874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Urzędnik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– obsługa przedstawionej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sprawy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			 19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72394" y="4581922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Urzędnik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– sposób załatwienia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przedstawionej sprawy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		 23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3900" dirty="0" smtClean="0"/>
              <a:t/>
            </a:r>
            <a:br>
              <a:rPr lang="pl-PL" sz="3900" dirty="0" smtClean="0"/>
            </a:br>
            <a:r>
              <a:rPr lang="pl-PL" sz="3100" dirty="0" smtClean="0">
                <a:solidFill>
                  <a:schemeClr val="tx2"/>
                </a:solidFill>
              </a:rPr>
              <a:t>Urzędnik: Obsługa przedstawionej sprawy (1)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652971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57067"/>
              </p:ext>
            </p:extLst>
          </p:nvPr>
        </p:nvGraphicFramePr>
        <p:xfrm>
          <a:off x="108298" y="1846114"/>
          <a:ext cx="2808000" cy="435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7984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pole tekstowe 6"/>
          <p:cNvSpPr txBox="1">
            <a:spLocks noChangeArrowheads="1"/>
          </p:cNvSpPr>
          <p:nvPr/>
        </p:nvSpPr>
        <p:spPr bwMode="auto">
          <a:xfrm>
            <a:off x="7741146" y="1908207"/>
            <a:ext cx="1200358" cy="108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5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5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" name="pole tekstowe 6"/>
          <p:cNvSpPr txBox="1">
            <a:spLocks noChangeArrowheads="1"/>
          </p:cNvSpPr>
          <p:nvPr/>
        </p:nvSpPr>
        <p:spPr bwMode="auto">
          <a:xfrm>
            <a:off x="7741146" y="3420375"/>
            <a:ext cx="1200358" cy="88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5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5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pole tekstowe 6"/>
          <p:cNvSpPr txBox="1">
            <a:spLocks noChangeArrowheads="1"/>
          </p:cNvSpPr>
          <p:nvPr/>
        </p:nvSpPr>
        <p:spPr bwMode="auto">
          <a:xfrm>
            <a:off x="7741146" y="4932543"/>
            <a:ext cx="1200358" cy="108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5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5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0131958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br>
              <a:rPr lang="pl-PL" sz="3600" dirty="0" smtClean="0"/>
            </a:br>
            <a:r>
              <a:rPr lang="pl-PL" sz="3100" dirty="0">
                <a:solidFill>
                  <a:schemeClr val="tx2"/>
                </a:solidFill>
              </a:rPr>
              <a:t>Urzędnik: </a:t>
            </a:r>
            <a:r>
              <a:rPr lang="pl-PL" sz="3100" dirty="0" smtClean="0">
                <a:solidFill>
                  <a:schemeClr val="tx2"/>
                </a:solidFill>
              </a:rPr>
              <a:t>Obsługa przedstawionej sprawy (2)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91677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188222"/>
              </p:ext>
            </p:extLst>
          </p:nvPr>
        </p:nvGraphicFramePr>
        <p:xfrm>
          <a:off x="108298" y="2601541"/>
          <a:ext cx="1800000" cy="3957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dotyczy**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wspomniał o formularzu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32148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2699608" y="6466370"/>
            <a:ext cx="2628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** W kafeterii z 2015 i 2014 roku nie było takiej odpowiedzi.</a:t>
            </a:r>
            <a:endParaRPr lang="en-GB" sz="10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5662007" y="6466370"/>
            <a:ext cx="2963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*** W 2015 zmiana podstawy procentowania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190544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3900" dirty="0" smtClean="0"/>
              <a:t/>
            </a:r>
            <a:br>
              <a:rPr lang="pl-PL" sz="3900" dirty="0" smtClean="0"/>
            </a:br>
            <a:r>
              <a:rPr lang="pl-PL" sz="3100" dirty="0" smtClean="0">
                <a:solidFill>
                  <a:schemeClr val="tx2"/>
                </a:solidFill>
              </a:rPr>
              <a:t>Urzędnik: Obsługa przedstawionej sprawy (3)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545213"/>
              </p:ext>
            </p:extLst>
          </p:nvPr>
        </p:nvGraphicFramePr>
        <p:xfrm>
          <a:off x="756850" y="2421682"/>
          <a:ext cx="4320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451861"/>
              </p:ext>
            </p:extLst>
          </p:nvPr>
        </p:nvGraphicFramePr>
        <p:xfrm>
          <a:off x="5509378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68680"/>
              </p:ext>
            </p:extLst>
          </p:nvPr>
        </p:nvGraphicFramePr>
        <p:xfrm>
          <a:off x="36290" y="2422130"/>
          <a:ext cx="1800000" cy="4104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876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6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kartami informacyjnymi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648"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aktami prawnymi</a:t>
                      </a:r>
                    </a:p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6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4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759869"/>
              </p:ext>
            </p:extLst>
          </p:nvPr>
        </p:nvGraphicFramePr>
        <p:xfrm>
          <a:off x="4725394" y="2422130"/>
          <a:ext cx="1800000" cy="400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 duplikatu Karty Warszawiaka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437533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</a:t>
            </a:r>
            <a:r>
              <a:rPr lang="pl-PL" sz="3100" dirty="0" smtClean="0">
                <a:solidFill>
                  <a:schemeClr val="tx2"/>
                </a:solidFill>
              </a:rPr>
              <a:t>rzędnik: Sposób załatwienia przedstawionej sprawy (1)</a:t>
            </a:r>
            <a:endParaRPr lang="pl-PL" sz="3100" dirty="0">
              <a:solidFill>
                <a:schemeClr val="tx2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Czy urzędnik poinformował Cię sam o następujących krokach do załatwienia przedstawionej przez Ciebie sprawy?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92761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132634" y="638212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10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 smtClean="0"/>
              <a:t>Które ze stwierdzeń najlepiej opisuje to w jaki sposób urzędnik </a:t>
            </a:r>
            <a:r>
              <a:rPr lang="pl-PL" sz="1200" b="1" u="sng" dirty="0" smtClean="0"/>
              <a:t>sam z siebie, bez Twojego dopytywania</a:t>
            </a:r>
            <a:r>
              <a:rPr lang="pl-PL" sz="1200" b="1" dirty="0" smtClean="0"/>
              <a:t> poinformował Cię o opłatach/braku opłat jakie są wymagane przy załatwianiu  przedstawionej przez Ciebie sprawy?</a:t>
            </a:r>
          </a:p>
          <a:p>
            <a:r>
              <a:rPr lang="pl-PL" sz="1200" b="1" dirty="0" smtClean="0"/>
              <a:t> </a:t>
            </a:r>
            <a:endParaRPr lang="pl-PL" sz="1200" b="1" dirty="0"/>
          </a:p>
        </p:txBody>
      </p:sp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738132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666949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Urzędnik: Sposób załatwienia przedstawionej </a:t>
            </a:r>
            <a:r>
              <a:rPr lang="pl-PL" sz="3100" dirty="0" smtClean="0">
                <a:solidFill>
                  <a:schemeClr val="tx2"/>
                </a:solidFill>
              </a:rPr>
              <a:t>sprawy 2014/2013 (2)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479514"/>
              </p:ext>
            </p:extLst>
          </p:nvPr>
        </p:nvGraphicFramePr>
        <p:xfrm>
          <a:off x="972874" y="2494734"/>
          <a:ext cx="4320000" cy="410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72187"/>
              </p:ext>
            </p:extLst>
          </p:nvPr>
        </p:nvGraphicFramePr>
        <p:xfrm>
          <a:off x="180306" y="2422130"/>
          <a:ext cx="1800000" cy="41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391328"/>
              </p:ext>
            </p:extLst>
          </p:nvPr>
        </p:nvGraphicFramePr>
        <p:xfrm>
          <a:off x="5029215" y="2494734"/>
          <a:ext cx="4320000" cy="4103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05018"/>
              </p:ext>
            </p:extLst>
          </p:nvPr>
        </p:nvGraphicFramePr>
        <p:xfrm>
          <a:off x="4212754" y="2422130"/>
          <a:ext cx="1800000" cy="410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584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 smtClean="0"/>
              <a:t>Po dopytaniu o opłaty urzędnik...</a:t>
            </a:r>
          </a:p>
          <a:p>
            <a:r>
              <a:rPr lang="pl-PL" dirty="0" smtClean="0"/>
              <a:t>(zadawane gdy urzędnik nie poinformował o</a:t>
            </a:r>
          </a:p>
          <a:p>
            <a:r>
              <a:rPr lang="pl-PL" dirty="0" smtClean="0"/>
              <a:t>opłatach lub ich braku) </a:t>
            </a:r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-35719" y="6310114"/>
            <a:ext cx="262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10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 smtClean="0"/>
              <a:t>Które ze stwierdzeń najlepiej opisuje to w jaki sposób urzędnik </a:t>
            </a:r>
            <a:r>
              <a:rPr lang="pl-PL" sz="1200" b="1" u="sng" dirty="0" smtClean="0"/>
              <a:t>sam z siebie, bez Twojego dopytywania</a:t>
            </a:r>
            <a:r>
              <a:rPr lang="pl-PL" sz="1200" b="1" dirty="0" smtClean="0"/>
              <a:t> poinformował Cię o opłatach/braku opłat jakie są wymagane przy załatwianiu  przedstawionej przez Ciebie sprawy?</a:t>
            </a:r>
          </a:p>
          <a:p>
            <a:r>
              <a:rPr lang="pl-PL" sz="1200" b="1" dirty="0" smtClean="0"/>
              <a:t> </a:t>
            </a:r>
            <a:endParaRPr lang="pl-PL" sz="1200" b="1" dirty="0"/>
          </a:p>
        </p:txBody>
      </p:sp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900437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732936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Urzędnik: Sposób załatwienia przedstawionej </a:t>
            </a:r>
            <a:r>
              <a:rPr lang="pl-PL" sz="3100" dirty="0" smtClean="0">
                <a:solidFill>
                  <a:schemeClr val="tx2"/>
                </a:solidFill>
              </a:rPr>
              <a:t>sprawy 2015 (2)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711204"/>
              </p:ext>
            </p:extLst>
          </p:nvPr>
        </p:nvGraphicFramePr>
        <p:xfrm>
          <a:off x="972874" y="2494734"/>
          <a:ext cx="4320000" cy="410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762590"/>
              </p:ext>
            </p:extLst>
          </p:nvPr>
        </p:nvGraphicFramePr>
        <p:xfrm>
          <a:off x="5029215" y="2781722"/>
          <a:ext cx="4320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 smtClean="0"/>
              <a:t>Po dopytaniu o opłaty urzędnik...</a:t>
            </a:r>
          </a:p>
          <a:p>
            <a:r>
              <a:rPr lang="pl-PL" dirty="0" smtClean="0"/>
              <a:t>(zadawane gdy urzędnik nie poinformował o</a:t>
            </a:r>
          </a:p>
          <a:p>
            <a:r>
              <a:rPr lang="pl-PL" dirty="0" smtClean="0"/>
              <a:t>opłatach lub ich braku) 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-35719" y="6639957"/>
            <a:ext cx="2629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 </a:t>
            </a:r>
            <a:endParaRPr lang="en-GB" sz="1000" dirty="0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507124"/>
              </p:ext>
            </p:extLst>
          </p:nvPr>
        </p:nvGraphicFramePr>
        <p:xfrm>
          <a:off x="180306" y="2422130"/>
          <a:ext cx="1800200" cy="3959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</a:tblGrid>
              <a:tr h="1000877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0877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844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393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Podawał wyłącznie wysokość poszczególnych opłat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53178"/>
              </p:ext>
            </p:extLst>
          </p:nvPr>
        </p:nvGraphicFramePr>
        <p:xfrm>
          <a:off x="3852714" y="2599742"/>
          <a:ext cx="1944216" cy="3858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/>
              </a:tblGrid>
              <a:tr h="678398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nie ma opłat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398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wyłącznie sumę 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1408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podał wysokość poszczególnych opłat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7199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wyłącznie wysokość poszczególnych opłat</a:t>
                      </a:r>
                    </a:p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9179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828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</a:rPr>
                        <a:t>Nie odpowiedział </a:t>
                      </a:r>
                      <a:b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828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828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</a:rPr>
                        <a:t>na pytanie</a:t>
                      </a:r>
                    </a:p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0" y="2175358"/>
            <a:ext cx="4236857" cy="1049580"/>
            <a:chOff x="757332" y="5368582"/>
            <a:chExt cx="7646555" cy="1049580"/>
          </a:xfrm>
        </p:grpSpPr>
        <p:graphicFrame>
          <p:nvGraphicFramePr>
            <p:cNvPr id="1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1288913"/>
                </p:ext>
              </p:extLst>
            </p:nvPr>
          </p:nvGraphicFramePr>
          <p:xfrm>
            <a:off x="793678" y="5368582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3900" b="1" dirty="0" smtClean="0"/>
              <a:t/>
            </a:r>
            <a:br>
              <a:rPr lang="pl-PL" sz="3900" b="1" dirty="0" smtClean="0"/>
            </a:br>
            <a:r>
              <a:rPr lang="pl-PL" sz="3100" dirty="0">
                <a:solidFill>
                  <a:schemeClr val="tx2"/>
                </a:solidFill>
              </a:rPr>
              <a:t>Urzędnik: Sposób załatwienia przedstawionej </a:t>
            </a:r>
            <a:r>
              <a:rPr lang="pl-PL" sz="3100" dirty="0" smtClean="0">
                <a:solidFill>
                  <a:schemeClr val="tx2"/>
                </a:solidFill>
              </a:rPr>
              <a:t>sprawy (3)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755643"/>
              </p:ext>
            </p:extLst>
          </p:nvPr>
        </p:nvGraphicFramePr>
        <p:xfrm>
          <a:off x="1044402" y="2493690"/>
          <a:ext cx="396044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840315"/>
              </p:ext>
            </p:extLst>
          </p:nvPr>
        </p:nvGraphicFramePr>
        <p:xfrm>
          <a:off x="5652913" y="2587562"/>
          <a:ext cx="2972701" cy="2786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36230"/>
              </p:ext>
            </p:extLst>
          </p:nvPr>
        </p:nvGraphicFramePr>
        <p:xfrm>
          <a:off x="4932834" y="2493690"/>
          <a:ext cx="1368152" cy="3240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</a:tblGrid>
              <a:tr h="1112362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2362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5635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961583"/>
              </p:ext>
            </p:extLst>
          </p:nvPr>
        </p:nvGraphicFramePr>
        <p:xfrm>
          <a:off x="108298" y="2548493"/>
          <a:ext cx="1872208" cy="3898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banku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882816"/>
              </p:ext>
            </p:extLst>
          </p:nvPr>
        </p:nvGraphicFramePr>
        <p:xfrm>
          <a:off x="5436890" y="2311952"/>
          <a:ext cx="30934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pole tekstowe 20"/>
          <p:cNvSpPr txBox="1"/>
          <p:nvPr/>
        </p:nvSpPr>
        <p:spPr>
          <a:xfrm>
            <a:off x="0" y="6466370"/>
            <a:ext cx="29523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** W 2015 zmiana podstawy procentowania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3900" dirty="0" smtClean="0"/>
              <a:t/>
            </a:r>
            <a:br>
              <a:rPr lang="pl-PL" sz="3900" dirty="0" smtClean="0"/>
            </a:br>
            <a:r>
              <a:rPr lang="pl-PL" sz="3100" dirty="0" smtClean="0">
                <a:solidFill>
                  <a:schemeClr val="tx2"/>
                </a:solidFill>
              </a:rPr>
              <a:t>Urzędnik: Sposób załatwiania przedstawionej sprawy (4)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604578"/>
              </p:ext>
            </p:extLst>
          </p:nvPr>
        </p:nvGraphicFramePr>
        <p:xfrm>
          <a:off x="2938569" y="2034154"/>
          <a:ext cx="4793756" cy="3123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92524"/>
            <a:ext cx="1200358" cy="1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0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0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474027"/>
              </p:ext>
            </p:extLst>
          </p:nvPr>
        </p:nvGraphicFramePr>
        <p:xfrm>
          <a:off x="108298" y="2277666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r"/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011818"/>
              </p:ext>
            </p:extLst>
          </p:nvPr>
        </p:nvGraphicFramePr>
        <p:xfrm>
          <a:off x="2924286" y="5302170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6"/>
          <p:cNvSpPr txBox="1">
            <a:spLocks noChangeArrowheads="1"/>
          </p:cNvSpPr>
          <p:nvPr/>
        </p:nvSpPr>
        <p:spPr bwMode="auto">
          <a:xfrm>
            <a:off x="7732325" y="2171045"/>
            <a:ext cx="1200358" cy="147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0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0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pole tekstowe 6"/>
          <p:cNvSpPr txBox="1">
            <a:spLocks noChangeArrowheads="1"/>
          </p:cNvSpPr>
          <p:nvPr/>
        </p:nvSpPr>
        <p:spPr bwMode="auto">
          <a:xfrm>
            <a:off x="7732325" y="3852364"/>
            <a:ext cx="1200358" cy="1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0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0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437533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8" name="Prostokąt 17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3900" dirty="0" smtClean="0"/>
              <a:t/>
            </a:r>
            <a:br>
              <a:rPr lang="pl-PL" sz="3900" dirty="0" smtClean="0"/>
            </a:br>
            <a:r>
              <a:rPr lang="pl-PL" sz="3100" dirty="0">
                <a:solidFill>
                  <a:schemeClr val="tx2"/>
                </a:solidFill>
              </a:rPr>
              <a:t>U</a:t>
            </a:r>
            <a:r>
              <a:rPr lang="pl-PL" sz="3100" dirty="0" smtClean="0">
                <a:solidFill>
                  <a:schemeClr val="tx2"/>
                </a:solidFill>
              </a:rPr>
              <a:t>rzędnik: Sposób załatwienia przedstawionej sprawy (5)</a:t>
            </a:r>
            <a:endParaRPr lang="pl-PL" sz="3100" dirty="0">
              <a:solidFill>
                <a:schemeClr val="tx2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231659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17421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08298" y="5557190"/>
            <a:ext cx="8568952" cy="774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3132634" y="638212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Informacje o metodzie</a:t>
            </a:r>
            <a:endParaRPr lang="pl-PL" sz="3200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Ilościowo-jakościowa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5 października – 13 listopada 2015 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w każdym urzędzie)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 w 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969942" y="6352505"/>
            <a:ext cx="6987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Ze względu na zaokrąglenia wartości po przecinku, w niektórych przypadkach dane na wykresach mogą się nie sumować do 100 proc.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8291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30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Wola</a:t>
            </a:r>
            <a:r>
              <a:rPr lang="pl-PL" sz="3900" dirty="0" smtClean="0"/>
              <a:t/>
            </a:r>
            <a:br>
              <a:rPr lang="pl-PL" sz="3900" dirty="0" smtClean="0"/>
            </a:br>
            <a:r>
              <a:rPr lang="pl-PL" sz="3100" dirty="0">
                <a:solidFill>
                  <a:schemeClr val="tx2"/>
                </a:solidFill>
              </a:rPr>
              <a:t>U</a:t>
            </a:r>
            <a:r>
              <a:rPr lang="pl-PL" sz="3100" dirty="0" smtClean="0">
                <a:solidFill>
                  <a:schemeClr val="tx2"/>
                </a:solidFill>
              </a:rPr>
              <a:t>rzędnik: Sposób załatwienia przedstawionej sprawy (6)</a:t>
            </a:r>
            <a:endParaRPr lang="pl-PL" sz="31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973428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437441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68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(N=21*)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0"/>
            <a:ext cx="9145588" cy="685958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91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3429000" y="1485900"/>
            <a:ext cx="4953000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pl-PL" b="1" dirty="0">
                <a:solidFill>
                  <a:schemeClr val="bg1"/>
                </a:solidFill>
              </a:rPr>
              <a:t>ARC Rynek i Opinia Sp. z </a:t>
            </a:r>
            <a:r>
              <a:rPr lang="pl-PL" b="1" dirty="0" smtClean="0">
                <a:solidFill>
                  <a:schemeClr val="bg1"/>
                </a:solidFill>
              </a:rPr>
              <a:t>o.o</a:t>
            </a:r>
            <a:r>
              <a:rPr lang="pl-PL" b="1" dirty="0">
                <a:solidFill>
                  <a:schemeClr val="bg1"/>
                </a:solidFill>
              </a:rPr>
              <a:t>.</a:t>
            </a:r>
          </a:p>
          <a:p>
            <a:r>
              <a:rPr lang="pl-PL" b="1" dirty="0">
                <a:solidFill>
                  <a:schemeClr val="bg1"/>
                </a:solidFill>
              </a:rPr>
              <a:t>ul. Juliusza Słowackiego 12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01-627 </a:t>
            </a:r>
            <a:r>
              <a:rPr lang="pl-PL" b="1" dirty="0">
                <a:solidFill>
                  <a:schemeClr val="bg1"/>
                </a:solidFill>
              </a:rPr>
              <a:t>Warszawa</a:t>
            </a:r>
          </a:p>
          <a:p>
            <a:r>
              <a:rPr lang="pl-PL" b="1" dirty="0">
                <a:solidFill>
                  <a:schemeClr val="bg1"/>
                </a:solidFill>
              </a:rPr>
              <a:t>tel.: +48 022 584 85 </a:t>
            </a:r>
            <a:r>
              <a:rPr lang="pl-PL" b="1" dirty="0" smtClean="0">
                <a:solidFill>
                  <a:schemeClr val="bg1"/>
                </a:solidFill>
              </a:rPr>
              <a:t>00</a:t>
            </a:r>
            <a:endParaRPr lang="pl-PL" b="1" dirty="0">
              <a:solidFill>
                <a:schemeClr val="bg1"/>
              </a:solidFill>
            </a:endParaRPr>
          </a:p>
          <a:p>
            <a:r>
              <a:rPr lang="pl-PL" b="1" dirty="0">
                <a:solidFill>
                  <a:schemeClr val="bg1"/>
                </a:solidFill>
              </a:rPr>
              <a:t>fax.: +48 022 584 85 </a:t>
            </a:r>
            <a:r>
              <a:rPr lang="pl-PL" b="1" dirty="0" smtClean="0">
                <a:solidFill>
                  <a:schemeClr val="bg1"/>
                </a:solidFill>
              </a:rPr>
              <a:t>01</a:t>
            </a:r>
          </a:p>
          <a:p>
            <a:r>
              <a:rPr lang="pl-PL" b="1" dirty="0" smtClean="0">
                <a:solidFill>
                  <a:schemeClr val="bg1"/>
                </a:solidFill>
                <a:hlinkClick r:id="rId2"/>
              </a:rPr>
              <a:t>office@arc.com.pl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 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5299" name="Text Box 7"/>
          <p:cNvSpPr txBox="1">
            <a:spLocks noChangeArrowheads="1"/>
          </p:cNvSpPr>
          <p:nvPr/>
        </p:nvSpPr>
        <p:spPr bwMode="auto">
          <a:xfrm>
            <a:off x="3363913" y="4437906"/>
            <a:ext cx="4953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>
                <a:solidFill>
                  <a:schemeClr val="bg2"/>
                </a:solidFill>
              </a:rPr>
              <a:t>TO, CO ISTOTNE</a:t>
            </a:r>
          </a:p>
        </p:txBody>
      </p:sp>
      <p:pic>
        <p:nvPicPr>
          <p:cNvPr id="55300" name="Picture 10" descr="P:\STANDARDY\LOGOTYP\ARC-LOGO-KOLOR-150.png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914400" y="1524000"/>
            <a:ext cx="1993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84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Kryteria oceny</a:t>
            </a:r>
            <a:endParaRPr lang="pl-PL" sz="3200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OTOCZENIE: WYGLĄD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WYGLĄD ZEWNĘTRZNY URZĘDNIKA I JEGO STANOWISKO PRACY</a:t>
            </a:r>
          </a:p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URZĘDNIK: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ZACHOWANIE SIĘ WOBEC KLIENTA</a:t>
            </a:r>
          </a:p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URZĘDNIK: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OBSŁUGA PRZEDSTAWIONEJ SPRAWY</a:t>
            </a:r>
          </a:p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URZĘDNIK: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871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732911"/>
              </p:ext>
            </p:extLst>
          </p:nvPr>
        </p:nvGraphicFramePr>
        <p:xfrm>
          <a:off x="767690" y="2202446"/>
          <a:ext cx="7610209" cy="1159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Wola</a:t>
            </a:r>
            <a:r>
              <a:rPr lang="pl-PL" sz="3500" dirty="0" smtClean="0"/>
              <a:t/>
            </a:r>
            <a:br>
              <a:rPr lang="pl-PL" sz="35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(1)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2">
                    <a:lumMod val="75000"/>
                  </a:schemeClr>
                </a:solidFill>
              </a:rPr>
              <a:t>OTOCZENIE – WYGLĄD URZĘDU (1)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402522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FUNKCJONOWANIE URZĘDU 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819560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Wola</a:t>
            </a:r>
            <a:r>
              <a:rPr lang="pl-PL" sz="3500" dirty="0" smtClean="0"/>
              <a:t/>
            </a:r>
            <a:br>
              <a:rPr lang="pl-PL" sz="35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(2)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663299"/>
              </p:ext>
            </p:extLst>
          </p:nvPr>
        </p:nvGraphicFramePr>
        <p:xfrm>
          <a:off x="614469" y="2422082"/>
          <a:ext cx="7557812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Wola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(3)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81839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286344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C">
    <a:dk1>
      <a:srgbClr val="808285"/>
    </a:dk1>
    <a:lt1>
      <a:srgbClr val="FFFFFF"/>
    </a:lt1>
    <a:dk2>
      <a:srgbClr val="F89728"/>
    </a:dk2>
    <a:lt2>
      <a:srgbClr val="FFFFFF"/>
    </a:lt2>
    <a:accent1>
      <a:srgbClr val="0070C0"/>
    </a:accent1>
    <a:accent2>
      <a:srgbClr val="F89728"/>
    </a:accent2>
    <a:accent3>
      <a:srgbClr val="808285"/>
    </a:accent3>
    <a:accent4>
      <a:srgbClr val="E34A21"/>
    </a:accent4>
    <a:accent5>
      <a:srgbClr val="477237"/>
    </a:accent5>
    <a:accent6>
      <a:srgbClr val="827364"/>
    </a:accent6>
    <a:hlink>
      <a:srgbClr val="00229F"/>
    </a:hlink>
    <a:folHlink>
      <a:srgbClr val="00229F"/>
    </a:folHlink>
  </a:clrScheme>
  <a:fontScheme name="ARC">
    <a:majorFont>
      <a:latin typeface="Arial Bold"/>
      <a:ea typeface=""/>
      <a:cs typeface=""/>
    </a:majorFont>
    <a:minorFont>
      <a:latin typeface="Arial Light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RC">
    <a:dk1>
      <a:srgbClr val="808285"/>
    </a:dk1>
    <a:lt1>
      <a:srgbClr val="FFFFFF"/>
    </a:lt1>
    <a:dk2>
      <a:srgbClr val="F89728"/>
    </a:dk2>
    <a:lt2>
      <a:srgbClr val="FFFFFF"/>
    </a:lt2>
    <a:accent1>
      <a:srgbClr val="0070C0"/>
    </a:accent1>
    <a:accent2>
      <a:srgbClr val="F89728"/>
    </a:accent2>
    <a:accent3>
      <a:srgbClr val="808285"/>
    </a:accent3>
    <a:accent4>
      <a:srgbClr val="E34A21"/>
    </a:accent4>
    <a:accent5>
      <a:srgbClr val="477237"/>
    </a:accent5>
    <a:accent6>
      <a:srgbClr val="827364"/>
    </a:accent6>
    <a:hlink>
      <a:srgbClr val="00229F"/>
    </a:hlink>
    <a:folHlink>
      <a:srgbClr val="00229F"/>
    </a:folHlink>
  </a:clrScheme>
  <a:fontScheme name="ARC">
    <a:majorFont>
      <a:latin typeface="Arial Bold"/>
      <a:ea typeface=""/>
      <a:cs typeface=""/>
    </a:majorFont>
    <a:minorFont>
      <a:latin typeface="Arial Light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RC">
    <a:dk1>
      <a:srgbClr val="808285"/>
    </a:dk1>
    <a:lt1>
      <a:srgbClr val="FFFFFF"/>
    </a:lt1>
    <a:dk2>
      <a:srgbClr val="F89728"/>
    </a:dk2>
    <a:lt2>
      <a:srgbClr val="FFFFFF"/>
    </a:lt2>
    <a:accent1>
      <a:srgbClr val="0070C0"/>
    </a:accent1>
    <a:accent2>
      <a:srgbClr val="F89728"/>
    </a:accent2>
    <a:accent3>
      <a:srgbClr val="808285"/>
    </a:accent3>
    <a:accent4>
      <a:srgbClr val="E34A21"/>
    </a:accent4>
    <a:accent5>
      <a:srgbClr val="477237"/>
    </a:accent5>
    <a:accent6>
      <a:srgbClr val="827364"/>
    </a:accent6>
    <a:hlink>
      <a:srgbClr val="00229F"/>
    </a:hlink>
    <a:folHlink>
      <a:srgbClr val="00229F"/>
    </a:folHlink>
  </a:clrScheme>
  <a:fontScheme name="ARC">
    <a:majorFont>
      <a:latin typeface="Arial Bold"/>
      <a:ea typeface=""/>
      <a:cs typeface=""/>
    </a:majorFont>
    <a:minorFont>
      <a:latin typeface="Arial Light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ARC">
    <a:dk1>
      <a:srgbClr val="808285"/>
    </a:dk1>
    <a:lt1>
      <a:srgbClr val="FFFFFF"/>
    </a:lt1>
    <a:dk2>
      <a:srgbClr val="F89728"/>
    </a:dk2>
    <a:lt2>
      <a:srgbClr val="FFFFFF"/>
    </a:lt2>
    <a:accent1>
      <a:srgbClr val="0070C0"/>
    </a:accent1>
    <a:accent2>
      <a:srgbClr val="F89728"/>
    </a:accent2>
    <a:accent3>
      <a:srgbClr val="808285"/>
    </a:accent3>
    <a:accent4>
      <a:srgbClr val="E34A21"/>
    </a:accent4>
    <a:accent5>
      <a:srgbClr val="477237"/>
    </a:accent5>
    <a:accent6>
      <a:srgbClr val="827364"/>
    </a:accent6>
    <a:hlink>
      <a:srgbClr val="00229F"/>
    </a:hlink>
    <a:folHlink>
      <a:srgbClr val="00229F"/>
    </a:folHlink>
  </a:clrScheme>
  <a:fontScheme name="ARC">
    <a:majorFont>
      <a:latin typeface="Arial Bold"/>
      <a:ea typeface=""/>
      <a:cs typeface=""/>
    </a:majorFont>
    <a:minorFont>
      <a:latin typeface="Arial Light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946</TotalTime>
  <Words>1850</Words>
  <Application>Microsoft Office PowerPoint</Application>
  <PresentationFormat>Niestandardowy</PresentationFormat>
  <Paragraphs>332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ARC</vt:lpstr>
      <vt:lpstr>TAJEMNICZY KLIENT URZĄD DZIELNICY WOLA</vt:lpstr>
      <vt:lpstr>Spis treści</vt:lpstr>
      <vt:lpstr>Informacje o metodzie</vt:lpstr>
      <vt:lpstr>Wyniki badania</vt:lpstr>
      <vt:lpstr>Kryteria oceny</vt:lpstr>
      <vt:lpstr>Wyniki badania</vt:lpstr>
      <vt:lpstr>Urząd Dzielnicy Wola Otoczenie: Wygląd Urzędu (1)</vt:lpstr>
      <vt:lpstr>Urząd Dzielnicy Wola Otoczenie: Wygląd Urzędu (2)</vt:lpstr>
      <vt:lpstr>Urząd Dzielnicy Wola Otoczenie: Wygląd Urzędu (3)</vt:lpstr>
      <vt:lpstr>Urząd Dzielnicy Wola Otoczenie: Wygląd Urzędu (4)</vt:lpstr>
      <vt:lpstr>Urząd Dzielnicy Wola Otoczenie: Wygląd Urzędu (5)</vt:lpstr>
      <vt:lpstr>Urząd Dzielnicy Wola Otoczenie: Wygląd Urzędu (6)</vt:lpstr>
      <vt:lpstr>Urząd Dzielnicy Wola Otoczenie: Wygląd Urzędu (7)</vt:lpstr>
      <vt:lpstr>Wyniki badania</vt:lpstr>
      <vt:lpstr>Urząd Dzielnicy Wola Wygląd zewnętrzny urzędnika i jego stanowisko pracy</vt:lpstr>
      <vt:lpstr>Wyniki badania</vt:lpstr>
      <vt:lpstr>Urząd Dzielnicy Wola Zachowanie urzędnika wobec interesanta (1)</vt:lpstr>
      <vt:lpstr>Urząd Dzielnicy Wola Zachowanie urzędnika wobec interesanta (2)</vt:lpstr>
      <vt:lpstr>Wyniki badania</vt:lpstr>
      <vt:lpstr>Urząd Dzielnicy Wola Urzędnik: Obsługa przedstawionej sprawy (1)</vt:lpstr>
      <vt:lpstr>Urząd Dzielnicy Wola Urzędnik: Obsługa przedstawionej sprawy (2)</vt:lpstr>
      <vt:lpstr>Urząd Dzielnicy Wola Urzędnik: Obsługa przedstawionej sprawy (3)</vt:lpstr>
      <vt:lpstr>Wyniki badania</vt:lpstr>
      <vt:lpstr>Urząd Dzielnicy Wola Urzędnik: Sposób załatwienia przedstawionej sprawy (1)</vt:lpstr>
      <vt:lpstr>Urząd Dzielnicy Wola Urzędnik: Sposób załatwienia przedstawionej sprawy 2014/2013 (2)</vt:lpstr>
      <vt:lpstr>Urząd Dzielnicy Wola Urzędnik: Sposób załatwienia przedstawionej sprawy 2015 (2)</vt:lpstr>
      <vt:lpstr>Urząd Dzielnicy Wola Urzędnik: Sposób załatwienia przedstawionej sprawy (3)</vt:lpstr>
      <vt:lpstr>Urząd Dzielnicy Wola Urzędnik: Sposób załatwiania przedstawionej sprawy (4)</vt:lpstr>
      <vt:lpstr>Urząd Dzielnicy Wola Urzędnik: Sposób załatwienia przedstawionej sprawy (5)</vt:lpstr>
      <vt:lpstr>Urząd Dzielnicy Wola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Stempniak Dorota</cp:lastModifiedBy>
  <cp:revision>178</cp:revision>
  <dcterms:created xsi:type="dcterms:W3CDTF">2013-09-17T08:07:59Z</dcterms:created>
  <dcterms:modified xsi:type="dcterms:W3CDTF">2016-01-28T11:59:54Z</dcterms:modified>
</cp:coreProperties>
</file>