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8" r:id="rId3"/>
    <p:sldId id="322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00"/>
    <a:srgbClr val="808285"/>
    <a:srgbClr val="FFFFFF"/>
    <a:srgbClr val="D1D3D4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26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0.18613368692124199"/>
          <c:w val="0.94925028835063396"/>
          <c:h val="0.81386631307875801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3.0000000000000004</c:v>
                </c:pt>
                <c:pt idx="2" formatCode="###0.0">
                  <c:v>0.8500000000000002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10.850000000000003</c:v>
                </c:pt>
                <c:pt idx="2" formatCode="0.0">
                  <c:v>8.7000000000000011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Sheet1!$A$4:$A$4</c:f>
              <c:strCache>
                <c:ptCount val="1"/>
                <c:pt idx="0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6.95</c:v>
                </c:pt>
                <c:pt idx="2" formatCode="0.0">
                  <c:v>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4293888"/>
        <c:axId val="64369792"/>
      </c:barChart>
      <c:catAx>
        <c:axId val="642938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64369792"/>
        <c:crosses val="autoZero"/>
        <c:auto val="1"/>
        <c:lblAlgn val="ctr"/>
        <c:lblOffset val="100"/>
        <c:noMultiLvlLbl val="0"/>
      </c:catAx>
      <c:valAx>
        <c:axId val="6436979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64293888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113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0.95000000000000029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6584530831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-8.65325222013226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2014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7221248"/>
        <c:axId val="137222784"/>
      </c:barChart>
      <c:catAx>
        <c:axId val="13722124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7222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72227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7221248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wzorów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</c:v>
                </c:pt>
                <c:pt idx="1">
                  <c:v>0.3</c:v>
                </c:pt>
                <c:pt idx="2">
                  <c:v>0.3</c:v>
                </c:pt>
                <c:pt idx="3">
                  <c:v>0.15</c:v>
                </c:pt>
                <c:pt idx="4">
                  <c:v>0.1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wzorów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0.8</c:v>
                </c:pt>
                <c:pt idx="1">
                  <c:v>0.05</c:v>
                </c:pt>
                <c:pt idx="2">
                  <c:v>0.2</c:v>
                </c:pt>
                <c:pt idx="3">
                  <c:v>0.1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Sheet1!$A$2:$A$7</c:f>
              <c:strCache>
                <c:ptCount val="6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ma, brak wzorów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0.75</c:v>
                </c:pt>
                <c:pt idx="1">
                  <c:v>0.05</c:v>
                </c:pt>
                <c:pt idx="2">
                  <c:v>0.2</c:v>
                </c:pt>
                <c:pt idx="3">
                  <c:v>0.25</c:v>
                </c:pt>
                <c:pt idx="4">
                  <c:v>0.05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4702976"/>
        <c:axId val="154704896"/>
      </c:barChart>
      <c:catAx>
        <c:axId val="1547029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4704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470489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47029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8041600"/>
        <c:axId val="158043136"/>
      </c:barChart>
      <c:catAx>
        <c:axId val="15804160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8043136"/>
        <c:crosses val="autoZero"/>
        <c:auto val="1"/>
        <c:lblAlgn val="ctr"/>
        <c:lblOffset val="100"/>
        <c:noMultiLvlLbl val="0"/>
      </c:catAx>
      <c:valAx>
        <c:axId val="1580431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580416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89253187613850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  <c:pt idx="4">
                  <c:v>1</c:v>
                </c:pt>
                <c:pt idx="5">
                  <c:v>0.9</c:v>
                </c:pt>
                <c:pt idx="6">
                  <c:v>0.8</c:v>
                </c:pt>
                <c:pt idx="8">
                  <c:v>1</c:v>
                </c:pt>
                <c:pt idx="9">
                  <c:v>0.95000000000000029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0.05</c:v>
                </c:pt>
                <c:pt idx="17">
                  <c:v>0.05</c:v>
                </c:pt>
                <c:pt idx="18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General</c:formatCode>
                <c:ptCount val="19"/>
                <c:pt idx="2" formatCode="0%">
                  <c:v>0.05</c:v>
                </c:pt>
                <c:pt idx="5" formatCode="0%">
                  <c:v>0.1</c:v>
                </c:pt>
                <c:pt idx="6" formatCode="0%">
                  <c:v>0.2</c:v>
                </c:pt>
                <c:pt idx="9" formatCode="0%">
                  <c:v>0.05</c:v>
                </c:pt>
                <c:pt idx="10" formatCode="0%">
                  <c:v>0.5</c:v>
                </c:pt>
                <c:pt idx="16" formatCode="0%">
                  <c:v>0.95000000000000029</c:v>
                </c:pt>
                <c:pt idx="17" formatCode="0%">
                  <c:v>0.95000000000000029</c:v>
                </c:pt>
                <c:pt idx="18" formatCode="0%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1101696"/>
        <c:axId val="161103232"/>
      </c:barChart>
      <c:catAx>
        <c:axId val="16110169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1103232"/>
        <c:crosses val="autoZero"/>
        <c:auto val="1"/>
        <c:lblAlgn val="ctr"/>
        <c:lblOffset val="100"/>
        <c:noMultiLvlLbl val="0"/>
      </c:catAx>
      <c:valAx>
        <c:axId val="1611032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169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3624772313296856"/>
          <c:w val="0.86278195488721798"/>
          <c:h val="6.55737704918033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0.95000000000000029</c:v>
                </c:pt>
                <c:pt idx="1">
                  <c:v>0.9</c:v>
                </c:pt>
                <c:pt idx="2">
                  <c:v>0.65000000000000036</c:v>
                </c:pt>
                <c:pt idx="4">
                  <c:v>0.95000000000000029</c:v>
                </c:pt>
                <c:pt idx="5">
                  <c:v>1</c:v>
                </c:pt>
                <c:pt idx="6">
                  <c:v>0.9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2">
                  <c:v>0.70000000000000029</c:v>
                </c:pt>
                <c:pt idx="13">
                  <c:v>0.9</c:v>
                </c:pt>
                <c:pt idx="14">
                  <c:v>0.70000000000000029</c:v>
                </c:pt>
                <c:pt idx="16">
                  <c:v>0.9</c:v>
                </c:pt>
                <c:pt idx="17">
                  <c:v>0.76000000000000034</c:v>
                </c:pt>
                <c:pt idx="18">
                  <c:v>0.75000000000000033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0.05</c:v>
                </c:pt>
                <c:pt idx="1">
                  <c:v>0.05</c:v>
                </c:pt>
                <c:pt idx="2">
                  <c:v>0.25</c:v>
                </c:pt>
                <c:pt idx="4">
                  <c:v>0.05</c:v>
                </c:pt>
                <c:pt idx="8">
                  <c:v>0.95000000000000029</c:v>
                </c:pt>
                <c:pt idx="9">
                  <c:v>0.95000000000000029</c:v>
                </c:pt>
                <c:pt idx="10">
                  <c:v>0.85000000000000031</c:v>
                </c:pt>
                <c:pt idx="12">
                  <c:v>0.30000000000000016</c:v>
                </c:pt>
                <c:pt idx="13">
                  <c:v>0.1</c:v>
                </c:pt>
                <c:pt idx="14">
                  <c:v>0.2</c:v>
                </c:pt>
                <c:pt idx="16">
                  <c:v>0.1</c:v>
                </c:pt>
                <c:pt idx="17">
                  <c:v>0.24000000000000007</c:v>
                </c:pt>
                <c:pt idx="18">
                  <c:v>0.15000000000000008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1">
                  <c:v>0.05</c:v>
                </c:pt>
                <c:pt idx="2">
                  <c:v>0.1</c:v>
                </c:pt>
                <c:pt idx="6">
                  <c:v>0.1</c:v>
                </c:pt>
                <c:pt idx="10">
                  <c:v>0.1</c:v>
                </c:pt>
                <c:pt idx="14">
                  <c:v>0.1</c:v>
                </c:pt>
                <c:pt idx="18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5713024"/>
        <c:axId val="165714944"/>
      </c:barChart>
      <c:catAx>
        <c:axId val="1657130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5714944"/>
        <c:crosses val="autoZero"/>
        <c:auto val="1"/>
        <c:lblAlgn val="ctr"/>
        <c:lblOffset val="100"/>
        <c:noMultiLvlLbl val="0"/>
      </c:catAx>
      <c:valAx>
        <c:axId val="1657149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57130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105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597E-3"/>
          <c:w val="1"/>
          <c:h val="0.569696969696970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0.61</c:v>
                </c:pt>
                <c:pt idx="1">
                  <c:v>0.44</c:v>
                </c:pt>
                <c:pt idx="2">
                  <c:v>0.4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0.22</c:v>
                </c:pt>
                <c:pt idx="1">
                  <c:v>0.31</c:v>
                </c:pt>
                <c:pt idx="2">
                  <c:v>0.6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(N=15)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0.17</c:v>
                </c:pt>
                <c:pt idx="1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5984640"/>
        <c:axId val="175986560"/>
      </c:barChart>
      <c:catAx>
        <c:axId val="1759846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59865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59865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5984640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596E-3"/>
          <c:y val="0.58181818181818157"/>
          <c:w val="0.97693574958813945"/>
          <c:h val="0.29090909090909123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746304"/>
        <c:axId val="179747840"/>
      </c:barChart>
      <c:catAx>
        <c:axId val="1797463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9747840"/>
        <c:crosses val="autoZero"/>
        <c:auto val="1"/>
        <c:lblAlgn val="ctr"/>
        <c:lblOffset val="100"/>
        <c:noMultiLvlLbl val="0"/>
      </c:catAx>
      <c:valAx>
        <c:axId val="17974784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7463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73003747270662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</c:v>
                </c:pt>
                <c:pt idx="1">
                  <c:v>0.85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0.05</c:v>
                </c:pt>
                <c:pt idx="1">
                  <c:v>0.15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Lbl>
              <c:idx val="2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8577408"/>
        <c:axId val="8578944"/>
      </c:barChart>
      <c:catAx>
        <c:axId val="85774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85789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5789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8577408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398E-3"/>
          <c:y val="0.74515793588949142"/>
          <c:w val="0.84452303292310371"/>
          <c:h val="0.23531051283619711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"/>
          <c:y val="1.6412992311313299E-2"/>
          <c:w val="0.81374722838137659"/>
          <c:h val="0.6572542168048810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(N=21*)</c:v>
                </c:pt>
                <c:pt idx="2">
                  <c:v>2013 (N=20)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839552"/>
        <c:axId val="32841088"/>
      </c:barChart>
      <c:catAx>
        <c:axId val="328395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41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410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39552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501"/>
          <c:w val="1"/>
          <c:h val="0.2718782937858665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9.1134259259259387E-2"/>
                  <c:y val="0"/>
                </c:manualLayout>
              </c:layout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3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3"/>
                <c:pt idx="0">
                  <c:v>0.95</c:v>
                </c:pt>
                <c:pt idx="1">
                  <c:v>0.05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3"/>
                <c:pt idx="0">
                  <c:v>0.7</c:v>
                </c:pt>
                <c:pt idx="1">
                  <c:v>0.25</c:v>
                </c:pt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115520"/>
        <c:axId val="33117312"/>
      </c:barChart>
      <c:catAx>
        <c:axId val="331155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1173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117312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155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0.95000000000000029</c:v>
                </c:pt>
                <c:pt idx="2">
                  <c:v>0.95000000000000029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 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6071296"/>
        <c:axId val="76072832"/>
      </c:barChart>
      <c:catAx>
        <c:axId val="760712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0728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0728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60712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20">
                  <c:v>1</c:v>
                </c:pt>
                <c:pt idx="21">
                  <c:v>1</c:v>
                </c:pt>
                <c:pt idx="2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8" formatCode="0%">
                  <c:v>0.95000000000000029</c:v>
                </c:pt>
                <c:pt idx="9" formatCode="0%">
                  <c:v>1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1</c:v>
                </c:pt>
                <c:pt idx="17" formatCode="0%">
                  <c:v>1</c:v>
                </c:pt>
                <c:pt idx="18" formatCode="0%">
                  <c:v>1</c:v>
                </c:pt>
                <c:pt idx="2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01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41888"/>
        <c:axId val="33143424"/>
      </c:barChart>
      <c:catAx>
        <c:axId val="3314188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43424"/>
        <c:crosses val="autoZero"/>
        <c:auto val="1"/>
        <c:lblAlgn val="ctr"/>
        <c:lblOffset val="100"/>
        <c:noMultiLvlLbl val="0"/>
      </c:catAx>
      <c:valAx>
        <c:axId val="331434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4188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09E-2"/>
          <c:y val="0.9625462962962964"/>
          <c:w val="0.84773526228702545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1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0"/>
                <c:pt idx="0">
                  <c:v>Czy urzędnik dopytywał o szczegóły przedstawionej przez Ciebie sprawy</c:v>
                </c:pt>
                <c:pt idx="5">
                  <c:v>Czy urzędnik używał zrozumiałej terminologii?</c:v>
                </c:pt>
                <c:pt idx="9">
                  <c:v> 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0.9</c:v>
                </c:pt>
                <c:pt idx="1">
                  <c:v>0.7100000000000003</c:v>
                </c:pt>
                <c:pt idx="2">
                  <c:v>0.65000000000000036</c:v>
                </c:pt>
                <c:pt idx="5">
                  <c:v>1</c:v>
                </c:pt>
                <c:pt idx="6">
                  <c:v>1</c:v>
                </c:pt>
                <c:pt idx="7">
                  <c:v>0.95000000000000029</c:v>
                </c:pt>
                <c:pt idx="11">
                  <c:v>0.1</c:v>
                </c:pt>
                <c:pt idx="1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10"/>
                <c:pt idx="0">
                  <c:v>Czy urzędnik dopytywał o szczegóły przedstawionej przez Ciebie sprawy</c:v>
                </c:pt>
                <c:pt idx="5">
                  <c:v>Czy urzędnik używał zrozumiałej terminologii?</c:v>
                </c:pt>
                <c:pt idx="9">
                  <c:v> 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4"/>
                <c:pt idx="0">
                  <c:v>0.1</c:v>
                </c:pt>
                <c:pt idx="1">
                  <c:v>0.29000000000000015</c:v>
                </c:pt>
                <c:pt idx="2">
                  <c:v>0.35000000000000014</c:v>
                </c:pt>
                <c:pt idx="7">
                  <c:v>0.05</c:v>
                </c:pt>
                <c:pt idx="10">
                  <c:v>1</c:v>
                </c:pt>
                <c:pt idx="11">
                  <c:v>0.9</c:v>
                </c:pt>
                <c:pt idx="12">
                  <c:v>0.95000000000000029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612160"/>
        <c:axId val="33613696"/>
      </c:barChart>
      <c:catAx>
        <c:axId val="3361216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613696"/>
        <c:crosses val="autoZero"/>
        <c:auto val="1"/>
        <c:lblAlgn val="ctr"/>
        <c:lblOffset val="100"/>
        <c:noMultiLvlLbl val="0"/>
      </c:catAx>
      <c:valAx>
        <c:axId val="336136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612160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8.6214233682314984E-2"/>
          <c:y val="0.92442850990525327"/>
          <c:w val="0.84773526228702545"/>
          <c:h val="6.497251216522421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811072"/>
        <c:axId val="33882496"/>
      </c:barChart>
      <c:catAx>
        <c:axId val="3381107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882496"/>
        <c:crosses val="autoZero"/>
        <c:auto val="1"/>
        <c:lblAlgn val="ctr"/>
        <c:lblOffset val="100"/>
        <c:noMultiLvlLbl val="0"/>
      </c:catAx>
      <c:valAx>
        <c:axId val="338824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8110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18"/>
          <c:y val="0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0.60000000000000009</c:v>
                </c:pt>
                <c:pt idx="1">
                  <c:v>0.2</c:v>
                </c:pt>
                <c:pt idx="2">
                  <c:v>0.05</c:v>
                </c:pt>
                <c:pt idx="3">
                  <c:v>0</c:v>
                </c:pt>
                <c:pt idx="4">
                  <c:v>0.15000000000000002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0.71000000000000008</c:v>
                </c:pt>
                <c:pt idx="1">
                  <c:v>0.19</c:v>
                </c:pt>
                <c:pt idx="2">
                  <c:v>0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0.70000000000000007</c:v>
                </c:pt>
                <c:pt idx="1">
                  <c:v>0.2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955840"/>
        <c:axId val="33957376"/>
      </c:barChart>
      <c:catAx>
        <c:axId val="339558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57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573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9558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8171781172970211E-2"/>
          <c:y val="6.2331277441032396E-2"/>
          <c:w val="0.6714801799307207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0.41666666666666674</c:v>
                </c:pt>
                <c:pt idx="1">
                  <c:v>0.67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09E-2"/>
                  <c:y val="-1.71343918389272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34E-3"/>
                  <c:y val="-2.0699848061514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(N=12)***</c:v>
                </c:pt>
                <c:pt idx="1">
                  <c:v>2014 (N=19)</c:v>
                </c:pt>
                <c:pt idx="2">
                  <c:v>2013 (N=18)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0.58333333333333337</c:v>
                </c:pt>
                <c:pt idx="1">
                  <c:v>0.28999999999999998</c:v>
                </c:pt>
                <c:pt idx="2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002048"/>
        <c:axId val="34003584"/>
      </c:barChart>
      <c:catAx>
        <c:axId val="3400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0035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035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4002048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70297789686288559"/>
          <c:y val="0.4032935193132654"/>
          <c:w val="0.28840291125082801"/>
          <c:h val="0.19050431499213583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107776"/>
        <c:axId val="34109312"/>
      </c:barChart>
      <c:catAx>
        <c:axId val="3410777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4109312"/>
        <c:crosses val="autoZero"/>
        <c:auto val="1"/>
        <c:lblAlgn val="ctr"/>
        <c:lblOffset val="100"/>
        <c:noMultiLvlLbl val="0"/>
      </c:catAx>
      <c:valAx>
        <c:axId val="341093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1077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0.85000000000000009</c:v>
                </c:pt>
                <c:pt idx="1">
                  <c:v>0.1</c:v>
                </c:pt>
                <c:pt idx="2">
                  <c:v>0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0.95000000000000007</c:v>
                </c:pt>
                <c:pt idx="1">
                  <c:v>0.1</c:v>
                </c:pt>
                <c:pt idx="2">
                  <c:v>0.05</c:v>
                </c:pt>
                <c:pt idx="3">
                  <c:v>0.2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25312"/>
        <c:axId val="34126848"/>
      </c:barChart>
      <c:catAx>
        <c:axId val="341253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268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268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253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0.45</c:v>
                </c:pt>
                <c:pt idx="1">
                  <c:v>0.2</c:v>
                </c:pt>
                <c:pt idx="2">
                  <c:v>0</c:v>
                </c:pt>
                <c:pt idx="3">
                  <c:v>0.35000000000000003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0.24000000000000002</c:v>
                </c:pt>
                <c:pt idx="1">
                  <c:v>0.05</c:v>
                </c:pt>
                <c:pt idx="2">
                  <c:v>0</c:v>
                </c:pt>
                <c:pt idx="3">
                  <c:v>0.71000000000000008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0.35000000000000003</c:v>
                </c:pt>
                <c:pt idx="1">
                  <c:v>0.15000000000000002</c:v>
                </c:pt>
                <c:pt idx="2">
                  <c:v>0.05</c:v>
                </c:pt>
                <c:pt idx="3">
                  <c:v>0.45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27200"/>
        <c:axId val="35028992"/>
      </c:barChart>
      <c:catAx>
        <c:axId val="35027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289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2899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27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42272"/>
        <c:axId val="35144064"/>
      </c:barChart>
      <c:catAx>
        <c:axId val="3514227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144064"/>
        <c:crosses val="autoZero"/>
        <c:auto val="1"/>
        <c:lblAlgn val="ctr"/>
        <c:lblOffset val="100"/>
        <c:noMultiLvlLbl val="0"/>
      </c:catAx>
      <c:valAx>
        <c:axId val="351440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4227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</c:v>
                </c:pt>
                <c:pt idx="1">
                  <c:v>0.85000000000000009</c:v>
                </c:pt>
                <c:pt idx="2">
                  <c:v>0.9</c:v>
                </c:pt>
                <c:pt idx="3">
                  <c:v>0.8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0.8</c:v>
                </c:pt>
                <c:pt idx="2">
                  <c:v>0.85000000000000009</c:v>
                </c:pt>
                <c:pt idx="3">
                  <c:v>0.70000000000000007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0.95000000000000007</c:v>
                </c:pt>
                <c:pt idx="1">
                  <c:v>0.4</c:v>
                </c:pt>
                <c:pt idx="2">
                  <c:v>0.75000000000000011</c:v>
                </c:pt>
                <c:pt idx="3">
                  <c:v>0.65000000000000013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05120"/>
        <c:axId val="35206656"/>
      </c:barChart>
      <c:catAx>
        <c:axId val="3520512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066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0665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0512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6232192"/>
        <c:axId val="76233728"/>
      </c:barChart>
      <c:catAx>
        <c:axId val="7623219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76233728"/>
        <c:crosses val="autoZero"/>
        <c:auto val="1"/>
        <c:lblAlgn val="ctr"/>
        <c:lblOffset val="100"/>
        <c:noMultiLvlLbl val="0"/>
      </c:catAx>
      <c:valAx>
        <c:axId val="7623372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7623219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26368"/>
        <c:axId val="35227904"/>
      </c:barChart>
      <c:catAx>
        <c:axId val="3522636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27904"/>
        <c:crosses val="autoZero"/>
        <c:auto val="1"/>
        <c:lblAlgn val="ctr"/>
        <c:lblOffset val="100"/>
        <c:noMultiLvlLbl val="0"/>
      </c:catAx>
      <c:valAx>
        <c:axId val="3522790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522636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2014 (N=18*)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2013 (N=12)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36864"/>
        <c:axId val="35246848"/>
      </c:barChart>
      <c:catAx>
        <c:axId val="3523686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46848"/>
        <c:crosses val="autoZero"/>
        <c:auto val="1"/>
        <c:lblAlgn val="ctr"/>
        <c:lblOffset val="100"/>
        <c:noMultiLvlLbl val="0"/>
      </c:catAx>
      <c:valAx>
        <c:axId val="352468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368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  <c:pt idx="4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0.52</c:v>
                </c:pt>
                <c:pt idx="1">
                  <c:v>0.24</c:v>
                </c:pt>
                <c:pt idx="2">
                  <c:v>0.1</c:v>
                </c:pt>
                <c:pt idx="3">
                  <c:v>0.1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mi spontanicznie żadnej informacji na temat opłat\braku opłat </c:v>
                </c:pt>
                <c:pt idx="4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0.35</c:v>
                </c:pt>
                <c:pt idx="1">
                  <c:v>0.25</c:v>
                </c:pt>
                <c:pt idx="2">
                  <c:v>0.05</c:v>
                </c:pt>
                <c:pt idx="3">
                  <c:v>0.35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55264"/>
        <c:axId val="35357056"/>
      </c:barChart>
      <c:catAx>
        <c:axId val="353552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570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570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3552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poinformował, że nie ma opłat</c:v>
                </c:pt>
                <c:pt idx="3">
                  <c:v>Nie dotyczy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5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poinformował, że nie ma opłat</c:v>
                </c:pt>
                <c:pt idx="3">
                  <c:v>Nie dotyczy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0.43</c:v>
                </c:pt>
                <c:pt idx="1">
                  <c:v>0.05</c:v>
                </c:pt>
                <c:pt idx="2">
                  <c:v>0</c:v>
                </c:pt>
                <c:pt idx="3">
                  <c:v>0.52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poinformował, że nie ma opłat</c:v>
                </c:pt>
                <c:pt idx="3">
                  <c:v>Nie dotyczy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0.83333333333333337</c:v>
                </c:pt>
                <c:pt idx="1">
                  <c:v>0.16666666666666666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72416"/>
        <c:axId val="35374208"/>
      </c:barChart>
      <c:catAx>
        <c:axId val="353724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74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74208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724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(N=17)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11104"/>
        <c:axId val="36112640"/>
      </c:barChart>
      <c:catAx>
        <c:axId val="3611110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6112640"/>
        <c:crosses val="autoZero"/>
        <c:auto val="1"/>
        <c:lblAlgn val="ctr"/>
        <c:lblOffset val="100"/>
        <c:noMultiLvlLbl val="0"/>
      </c:catAx>
      <c:valAx>
        <c:axId val="3611264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611110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(N=3)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6120832"/>
        <c:axId val="36134912"/>
      </c:barChart>
      <c:catAx>
        <c:axId val="361208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6134912"/>
        <c:crosses val="autoZero"/>
        <c:auto val="1"/>
        <c:lblAlgn val="ctr"/>
        <c:lblOffset val="100"/>
        <c:noMultiLvlLbl val="0"/>
      </c:catAx>
      <c:valAx>
        <c:axId val="361349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61208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0.47</c:v>
                </c:pt>
                <c:pt idx="1">
                  <c:v>0.41</c:v>
                </c:pt>
                <c:pt idx="2">
                  <c:v>0.12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88"/>
        <c:axId val="36146176"/>
        <c:axId val="56317824"/>
      </c:barChart>
      <c:catAx>
        <c:axId val="361461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17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178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461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wyłącznie wysokość poszczególnych opłat</c:v>
                </c:pt>
                <c:pt idx="3">
                  <c:v>nie odpowiedział na pytanie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0.67</c:v>
                </c:pt>
                <c:pt idx="1">
                  <c:v>0</c:v>
                </c:pt>
                <c:pt idx="2">
                  <c:v>0</c:v>
                </c:pt>
                <c:pt idx="3">
                  <c:v>0.33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wyłącznie wysokość poszczególnych opłat</c:v>
                </c:pt>
                <c:pt idx="3">
                  <c:v>nie odpowiedział na pytanie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wyłącznie wysokość poszczególnych opłat</c:v>
                </c:pt>
                <c:pt idx="3">
                  <c:v>nie odpowiedział na pytanie</c:v>
                </c:pt>
                <c:pt idx="4">
                  <c:v>podał wyłącznie wysokość poszczególnych opłat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36384"/>
        <c:axId val="56337920"/>
      </c:barChart>
      <c:catAx>
        <c:axId val="56336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37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3792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3363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(N=11)**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64032"/>
        <c:axId val="56369920"/>
      </c:barChart>
      <c:catAx>
        <c:axId val="56364032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369920"/>
        <c:crosses val="autoZero"/>
        <c:auto val="1"/>
        <c:lblAlgn val="ctr"/>
        <c:lblOffset val="100"/>
        <c:noMultiLvlLbl val="0"/>
      </c:catAx>
      <c:valAx>
        <c:axId val="5636992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640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1.8921350680790167E-2"/>
          <c:y val="7.2600468758932099E-2"/>
          <c:w val="0.97932705008966681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0.90909090909090906</c:v>
                </c:pt>
                <c:pt idx="1">
                  <c:v>9.0909090909090939E-2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0.30000000000000004</c:v>
                </c:pt>
                <c:pt idx="1">
                  <c:v>0.05</c:v>
                </c:pt>
                <c:pt idx="2">
                  <c:v>0.05</c:v>
                </c:pt>
                <c:pt idx="3">
                  <c:v>0.65000000000000013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Tak, w kasie </c:v>
                </c:pt>
                <c:pt idx="1">
                  <c:v>Tak, w banku </c:v>
                </c:pt>
                <c:pt idx="2">
                  <c:v>W ogóle nie poinformował o miejscu uiszczenia opłaty </c:v>
                </c:pt>
                <c:pt idx="3">
                  <c:v>Nie dotyczy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0.25</c:v>
                </c:pt>
                <c:pt idx="1">
                  <c:v>0</c:v>
                </c:pt>
                <c:pt idx="2">
                  <c:v>0.1</c:v>
                </c:pt>
                <c:pt idx="3">
                  <c:v>0.65000000000000013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26880"/>
        <c:axId val="56428416"/>
      </c:barChart>
      <c:catAx>
        <c:axId val="564268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2841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2841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2688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  <c:pt idx="5">
                  <c:v>W innym miejscu </c:v>
                </c:pt>
                <c:pt idx="6">
                  <c:v>Nie ma, brak kart informacyjnych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0.9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  <c:pt idx="4">
                  <c:v>0.3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  <c:pt idx="5">
                  <c:v>W innym miejscu </c:v>
                </c:pt>
                <c:pt idx="6">
                  <c:v>Nie ma, brak kart informacyjnych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0.9</c:v>
                </c:pt>
                <c:pt idx="1">
                  <c:v>0.1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tablicy</c:v>
                </c:pt>
                <c:pt idx="3">
                  <c:v>na stolikach</c:v>
                </c:pt>
                <c:pt idx="4">
                  <c:v>W punkcie informacyjnym</c:v>
                </c:pt>
                <c:pt idx="5">
                  <c:v>W innym miejscu </c:v>
                </c:pt>
                <c:pt idx="6">
                  <c:v>Nie ma, brak kart informacyjnych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0.85</c:v>
                </c:pt>
                <c:pt idx="1">
                  <c:v>0.1</c:v>
                </c:pt>
                <c:pt idx="2">
                  <c:v>0.15</c:v>
                </c:pt>
                <c:pt idx="3">
                  <c:v>0.1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19764096"/>
        <c:axId val="119766400"/>
      </c:barChart>
      <c:catAx>
        <c:axId val="1197640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19766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1976640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197640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0.76000000000000012</c:v>
                </c:pt>
                <c:pt idx="1">
                  <c:v>0</c:v>
                </c:pt>
                <c:pt idx="2">
                  <c:v>0.24000000000000002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48128"/>
        <c:axId val="56449664"/>
      </c:barChart>
      <c:catAx>
        <c:axId val="564481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496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4966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481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76416"/>
        <c:axId val="56477952"/>
      </c:barChart>
      <c:catAx>
        <c:axId val="5647641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6477952"/>
        <c:crosses val="autoZero"/>
        <c:auto val="1"/>
        <c:lblAlgn val="ctr"/>
        <c:lblOffset val="100"/>
        <c:noMultiLvlLbl val="0"/>
      </c:catAx>
      <c:valAx>
        <c:axId val="564779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764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0"/>
          <c:w val="0.99936736461295617"/>
          <c:h val="0.24402237085310313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945675523349437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0.85</c:v>
                </c:pt>
                <c:pt idx="1">
                  <c:v>0.62</c:v>
                </c:pt>
                <c:pt idx="2">
                  <c:v>0.65</c:v>
                </c:pt>
                <c:pt idx="4">
                  <c:v>0.4</c:v>
                </c:pt>
                <c:pt idx="5">
                  <c:v>0.1</c:v>
                </c:pt>
                <c:pt idx="6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0.15</c:v>
                </c:pt>
                <c:pt idx="1">
                  <c:v>0.38</c:v>
                </c:pt>
                <c:pt idx="2">
                  <c:v>0.35</c:v>
                </c:pt>
                <c:pt idx="4">
                  <c:v>0.4</c:v>
                </c:pt>
                <c:pt idx="5">
                  <c:v>0.56999999999999995</c:v>
                </c:pt>
                <c:pt idx="6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Sheet1!$D$1:$D$2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Sheet1!$A$2:$A$9</c:f>
              <c:strCache>
                <c:ptCount val="6"/>
                <c:pt idx="1">
                  <c:v>Czy urzędnik upewnił się, że zrozumiałeś jego /jej wyjaśnienia</c:v>
                </c:pt>
                <c:pt idx="5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0.2</c:v>
                </c:pt>
                <c:pt idx="5" formatCode="0%">
                  <c:v>0.33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861824"/>
        <c:axId val="56863360"/>
      </c:barChart>
      <c:catAx>
        <c:axId val="5686182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863360"/>
        <c:crosses val="autoZero"/>
        <c:auto val="1"/>
        <c:lblAlgn val="ctr"/>
        <c:lblOffset val="100"/>
        <c:noMultiLvlLbl val="0"/>
      </c:catAx>
      <c:valAx>
        <c:axId val="56863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86182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5.4779592453184551E-4"/>
          <c:y val="0.47568193355868404"/>
          <c:w val="0.9994522040754682"/>
          <c:h val="9.6758726149350549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E-3"/>
          <c:y val="3.6429872495446325E-2"/>
          <c:w val="1"/>
          <c:h val="0.80456419753086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1">
                  <c:v>0.05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91E-3"/>
                  <c:y val="9.71150655271722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283E-2"/>
                  <c:y val="3.751495880413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91E-3"/>
                  <c:y val="-2.1427084466962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26E-2"/>
                  <c:y val="2.88864833518764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1</c:v>
                </c:pt>
                <c:pt idx="1">
                  <c:v>0.95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096448"/>
        <c:axId val="57106432"/>
      </c:barChart>
      <c:catAx>
        <c:axId val="5709644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106432"/>
        <c:crosses val="autoZero"/>
        <c:auto val="1"/>
        <c:lblAlgn val="ctr"/>
        <c:lblOffset val="100"/>
        <c:noMultiLvlLbl val="0"/>
      </c:catAx>
      <c:valAx>
        <c:axId val="571064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09644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0654100529100525"/>
          <c:w val="0.94312518200759488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901824"/>
        <c:axId val="57903360"/>
      </c:barChart>
      <c:catAx>
        <c:axId val="5790182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7903360"/>
        <c:crosses val="autoZero"/>
        <c:auto val="1"/>
        <c:lblAlgn val="ctr"/>
        <c:lblOffset val="100"/>
        <c:noMultiLvlLbl val="0"/>
      </c:catAx>
      <c:valAx>
        <c:axId val="5790336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9018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27552"/>
        <c:axId val="57929088"/>
      </c:barChart>
      <c:catAx>
        <c:axId val="57927552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29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2908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2755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19E-3"/>
          <c:w val="0.99923738681327257"/>
          <c:h val="0.890495867768596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0.65000000000000036</c:v>
                </c:pt>
                <c:pt idx="1">
                  <c:v>0.29000000000000015</c:v>
                </c:pt>
                <c:pt idx="2">
                  <c:v>0.85000000000000031</c:v>
                </c:pt>
                <c:pt idx="4">
                  <c:v>0.9</c:v>
                </c:pt>
                <c:pt idx="5">
                  <c:v>0.52</c:v>
                </c:pt>
                <c:pt idx="6">
                  <c:v>0.95000000000000029</c:v>
                </c:pt>
                <c:pt idx="8">
                  <c:v>0.75000000000000033</c:v>
                </c:pt>
                <c:pt idx="9">
                  <c:v>0.56999999999999995</c:v>
                </c:pt>
                <c:pt idx="10">
                  <c:v>0.95000000000000029</c:v>
                </c:pt>
                <c:pt idx="12">
                  <c:v>0.8</c:v>
                </c:pt>
                <c:pt idx="13">
                  <c:v>0.52</c:v>
                </c:pt>
                <c:pt idx="14">
                  <c:v>0.95000000000000029</c:v>
                </c:pt>
                <c:pt idx="16">
                  <c:v>0.9</c:v>
                </c:pt>
                <c:pt idx="17">
                  <c:v>0.52</c:v>
                </c:pt>
                <c:pt idx="18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0.35000000000000014</c:v>
                </c:pt>
                <c:pt idx="1">
                  <c:v>0.61000000000000032</c:v>
                </c:pt>
                <c:pt idx="2">
                  <c:v>0.15000000000000008</c:v>
                </c:pt>
                <c:pt idx="4">
                  <c:v>0.1</c:v>
                </c:pt>
                <c:pt idx="5">
                  <c:v>0.48000000000000015</c:v>
                </c:pt>
                <c:pt idx="6">
                  <c:v>0.05</c:v>
                </c:pt>
                <c:pt idx="8">
                  <c:v>0.25</c:v>
                </c:pt>
                <c:pt idx="9">
                  <c:v>0.43000000000000016</c:v>
                </c:pt>
                <c:pt idx="10">
                  <c:v>0.05</c:v>
                </c:pt>
                <c:pt idx="12">
                  <c:v>0.2</c:v>
                </c:pt>
                <c:pt idx="13">
                  <c:v>0.48000000000000015</c:v>
                </c:pt>
                <c:pt idx="14">
                  <c:v>0.05</c:v>
                </c:pt>
                <c:pt idx="16">
                  <c:v>0.1</c:v>
                </c:pt>
                <c:pt idx="17">
                  <c:v>0.48000000000000015</c:v>
                </c:pt>
                <c:pt idx="18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1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74"/>
                  <c:y val="-2.44702087736613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587251029295069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8294272"/>
        <c:axId val="58295808"/>
      </c:barChart>
      <c:catAx>
        <c:axId val="58294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8295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95808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8294272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8E-2"/>
          <c:y val="0.93985044029259746"/>
          <c:w val="0.98589065255732045"/>
          <c:h val="6.0149559707403363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-2.750562382643291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493184"/>
        <c:axId val="140496256"/>
      </c:barChart>
      <c:catAx>
        <c:axId val="1404931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4962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4962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49318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2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-8.65325222013226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2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2475264"/>
        <c:axId val="142477184"/>
      </c:barChart>
      <c:catAx>
        <c:axId val="1424752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2477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24771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247526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1"/>
          <c:y val="9.6774193548387379E-3"/>
          <c:w val="0.72138728323699397"/>
          <c:h val="0.99354838709677396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</c:v>
                </c:pt>
                <c:pt idx="1">
                  <c:v>0.4</c:v>
                </c:pt>
                <c:pt idx="2">
                  <c:v>0.3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0.85</c:v>
                </c:pt>
                <c:pt idx="1">
                  <c:v>0.25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ma, brak formularzy/wniosków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1357824"/>
        <c:axId val="121488896"/>
      </c:barChart>
      <c:catAx>
        <c:axId val="12135782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1488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148889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3578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4E-3"/>
          <c:y val="9.0163934426229497E-2"/>
          <c:w val="0.94925028835063396"/>
          <c:h val="0.918032786885243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8059648"/>
        <c:axId val="128599936"/>
      </c:barChart>
      <c:catAx>
        <c:axId val="12805964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8599936"/>
        <c:crosses val="autoZero"/>
        <c:auto val="1"/>
        <c:lblAlgn val="ctr"/>
        <c:lblOffset val="100"/>
        <c:noMultiLvlLbl val="0"/>
      </c:catAx>
      <c:valAx>
        <c:axId val="12859993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2805964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27"/>
          <c:y val="7.2600468758932099E-2"/>
          <c:w val="0.71113053531118542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706"/>
          <c:y val="4.0322580645161437E-3"/>
          <c:w val="0.8461538461538477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2"/>
                  <c:y val="1.22683698533784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2.6617437601186177E-4"/>
                  <c:y val="-3.81662607596348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36345088"/>
        <c:axId val="136346624"/>
      </c:barChart>
      <c:catAx>
        <c:axId val="13634508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63466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6346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34508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 smtClean="0"/>
              <a:t>URZĄD DZIELNICY WOLA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  <a:endParaRPr lang="pl-PL" b="1" dirty="0">
              <a:solidFill>
                <a:srgbClr val="8082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3994710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193897"/>
              </p:ext>
            </p:extLst>
          </p:nvPr>
        </p:nvGraphicFramePr>
        <p:xfrm>
          <a:off x="767690" y="2061642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679426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657531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620526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628488"/>
              </p:ext>
            </p:extLst>
          </p:nvPr>
        </p:nvGraphicFramePr>
        <p:xfrm>
          <a:off x="767690" y="2061642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199755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029316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494793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8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2014 (N=16)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198298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477631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10998770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8595192"/>
              </p:ext>
            </p:extLst>
          </p:nvPr>
        </p:nvGraphicFramePr>
        <p:xfrm>
          <a:off x="4356770" y="2440202"/>
          <a:ext cx="1800000" cy="2755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94460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86589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44609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414674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3705124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324395"/>
              </p:ext>
            </p:extLst>
          </p:nvPr>
        </p:nvGraphicFramePr>
        <p:xfrm>
          <a:off x="5148658" y="2494735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72372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0" name="pole tekstowe 19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652971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057067"/>
              </p:ext>
            </p:extLst>
          </p:nvPr>
        </p:nvGraphicFramePr>
        <p:xfrm>
          <a:off x="108298" y="1846114"/>
          <a:ext cx="2808000" cy="435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7984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6"/>
          <p:cNvSpPr txBox="1">
            <a:spLocks noChangeArrowheads="1"/>
          </p:cNvSpPr>
          <p:nvPr/>
        </p:nvSpPr>
        <p:spPr bwMode="auto">
          <a:xfrm>
            <a:off x="7741146" y="1908207"/>
            <a:ext cx="1200358" cy="108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7741146" y="3420375"/>
            <a:ext cx="1200358" cy="88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41146" y="4932543"/>
            <a:ext cx="1200358" cy="1089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5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8013195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891677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188222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33214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3190544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2545213"/>
              </p:ext>
            </p:extLst>
          </p:nvPr>
        </p:nvGraphicFramePr>
        <p:xfrm>
          <a:off x="756850" y="2421682"/>
          <a:ext cx="432000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7451861"/>
              </p:ext>
            </p:extLst>
          </p:nvPr>
        </p:nvGraphicFramePr>
        <p:xfrm>
          <a:off x="5509378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468680"/>
              </p:ext>
            </p:extLst>
          </p:nvPr>
        </p:nvGraphicFramePr>
        <p:xfrm>
          <a:off x="36290" y="2422130"/>
          <a:ext cx="1800000" cy="4104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8761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6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kartami informacyjnymi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648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</a:p>
                    <a:p>
                      <a:pPr algn="ctr" fontAlgn="b"/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364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544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759869"/>
              </p:ext>
            </p:extLst>
          </p:nvPr>
        </p:nvGraphicFramePr>
        <p:xfrm>
          <a:off x="4725394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6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437533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9276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101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</a:p>
          <a:p>
            <a:r>
              <a:rPr lang="pl-PL" sz="1200" b="1" dirty="0" smtClean="0"/>
              <a:t> 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738132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2666949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2014/2013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479514"/>
              </p:ext>
            </p:extLst>
          </p:nvPr>
        </p:nvGraphicFramePr>
        <p:xfrm>
          <a:off x="972874" y="2494734"/>
          <a:ext cx="4320000" cy="410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2572187"/>
              </p:ext>
            </p:extLst>
          </p:nvPr>
        </p:nvGraphicFramePr>
        <p:xfrm>
          <a:off x="180306" y="2422130"/>
          <a:ext cx="1800000" cy="41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391328"/>
              </p:ext>
            </p:extLst>
          </p:nvPr>
        </p:nvGraphicFramePr>
        <p:xfrm>
          <a:off x="5029215" y="2494734"/>
          <a:ext cx="4320000" cy="4103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05018"/>
              </p:ext>
            </p:extLst>
          </p:nvPr>
        </p:nvGraphicFramePr>
        <p:xfrm>
          <a:off x="4212754" y="2422130"/>
          <a:ext cx="1800000" cy="41038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584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o</a:t>
            </a:r>
          </a:p>
          <a:p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-35719" y="6310114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101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</a:p>
          <a:p>
            <a:r>
              <a:rPr lang="pl-PL" sz="1200" b="1" dirty="0" smtClean="0"/>
              <a:t> 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1900437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0732936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3711204"/>
              </p:ext>
            </p:extLst>
          </p:nvPr>
        </p:nvGraphicFramePr>
        <p:xfrm>
          <a:off x="972874" y="2494734"/>
          <a:ext cx="4320000" cy="4103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762590"/>
              </p:ext>
            </p:extLst>
          </p:nvPr>
        </p:nvGraphicFramePr>
        <p:xfrm>
          <a:off x="5029215" y="2781722"/>
          <a:ext cx="4320000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o</a:t>
            </a:r>
          </a:p>
          <a:p>
            <a:r>
              <a:rPr lang="pl-PL" dirty="0" smtClean="0"/>
              <a:t>opłatach lub ich braku) </a:t>
            </a:r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-35719" y="6639957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507124"/>
              </p:ext>
            </p:extLst>
          </p:nvPr>
        </p:nvGraphicFramePr>
        <p:xfrm>
          <a:off x="180306" y="2422130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653178"/>
              </p:ext>
            </p:extLst>
          </p:nvPr>
        </p:nvGraphicFramePr>
        <p:xfrm>
          <a:off x="3852714" y="2599742"/>
          <a:ext cx="1944216" cy="38586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783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783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4140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24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0" y="2175358"/>
            <a:ext cx="4236857" cy="1049580"/>
            <a:chOff x="757332" y="5368582"/>
            <a:chExt cx="7646555" cy="1049580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01288913"/>
                </p:ext>
              </p:extLst>
            </p:nvPr>
          </p:nvGraphicFramePr>
          <p:xfrm>
            <a:off x="793678" y="5368582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b="1" dirty="0" smtClean="0"/>
              <a:t/>
            </a:r>
            <a:br>
              <a:rPr lang="pl-PL" sz="3900" b="1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2755643"/>
              </p:ext>
            </p:extLst>
          </p:nvPr>
        </p:nvGraphicFramePr>
        <p:xfrm>
          <a:off x="1044402" y="2493690"/>
          <a:ext cx="396044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840315"/>
              </p:ext>
            </p:extLst>
          </p:nvPr>
        </p:nvGraphicFramePr>
        <p:xfrm>
          <a:off x="5652913" y="2587562"/>
          <a:ext cx="2972701" cy="2786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736230"/>
              </p:ext>
            </p:extLst>
          </p:nvPr>
        </p:nvGraphicFramePr>
        <p:xfrm>
          <a:off x="4932834" y="2493690"/>
          <a:ext cx="1368152" cy="32403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8152"/>
              </a:tblGrid>
              <a:tr h="11123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1236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1563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961583"/>
              </p:ext>
            </p:extLst>
          </p:nvPr>
        </p:nvGraphicFramePr>
        <p:xfrm>
          <a:off x="108298" y="2548493"/>
          <a:ext cx="1872208" cy="389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882816"/>
              </p:ext>
            </p:extLst>
          </p:nvPr>
        </p:nvGraphicFramePr>
        <p:xfrm>
          <a:off x="5436890" y="2311952"/>
          <a:ext cx="30934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pole tekstowe 20"/>
          <p:cNvSpPr txBox="1"/>
          <p:nvPr/>
        </p:nvSpPr>
        <p:spPr>
          <a:xfrm>
            <a:off x="0" y="6466370"/>
            <a:ext cx="29523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/>
              <a:t>** W 2015 zmiana podstawy procentowania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604578"/>
              </p:ext>
            </p:extLst>
          </p:nvPr>
        </p:nvGraphicFramePr>
        <p:xfrm>
          <a:off x="2938569" y="2034154"/>
          <a:ext cx="4793756" cy="3123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292524"/>
            <a:ext cx="1200358" cy="1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474027"/>
              </p:ext>
            </p:extLst>
          </p:nvPr>
        </p:nvGraphicFramePr>
        <p:xfrm>
          <a:off x="108298" y="2277666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011818"/>
              </p:ext>
            </p:extLst>
          </p:nvPr>
        </p:nvGraphicFramePr>
        <p:xfrm>
          <a:off x="2924286" y="5302170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6"/>
          <p:cNvSpPr txBox="1">
            <a:spLocks noChangeArrowheads="1"/>
          </p:cNvSpPr>
          <p:nvPr/>
        </p:nvSpPr>
        <p:spPr bwMode="auto">
          <a:xfrm>
            <a:off x="7732325" y="2171045"/>
            <a:ext cx="1200358" cy="1474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3852364"/>
            <a:ext cx="1200358" cy="144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0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1437533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923165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81742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82916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Wola</a:t>
            </a:r>
            <a:r>
              <a:rPr lang="pl-PL" sz="3900" dirty="0" smtClean="0"/>
              <a:t/>
            </a:r>
            <a:br>
              <a:rPr lang="pl-PL" sz="39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973428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437441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378983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2014 (N=21*)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848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28711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732911"/>
              </p:ext>
            </p:extLst>
          </p:nvPr>
        </p:nvGraphicFramePr>
        <p:xfrm>
          <a:off x="767690" y="2202446"/>
          <a:ext cx="7610209" cy="1159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1402522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819560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sz="3500" dirty="0" smtClean="0"/>
              <a:t/>
            </a:r>
            <a:br>
              <a:rPr lang="pl-PL" sz="35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663299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Wola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4081839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286344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946</TotalTime>
  <Words>1850</Words>
  <Application>Microsoft Office PowerPoint</Application>
  <PresentationFormat>Niestandardowy</PresentationFormat>
  <Paragraphs>332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WOLA</vt:lpstr>
      <vt:lpstr>Spis treści</vt:lpstr>
      <vt:lpstr>Informacje o metodzie</vt:lpstr>
      <vt:lpstr>Wyniki badania</vt:lpstr>
      <vt:lpstr>Kryteria oceny</vt:lpstr>
      <vt:lpstr>Wyniki badania</vt:lpstr>
      <vt:lpstr>Urząd Dzielnicy Wola Otoczenie: Wygląd Urzędu (1)</vt:lpstr>
      <vt:lpstr>Urząd Dzielnicy Wola Otoczenie: Wygląd Urzędu (2)</vt:lpstr>
      <vt:lpstr>Urząd Dzielnicy Wola Otoczenie: Wygląd Urzędu (3)</vt:lpstr>
      <vt:lpstr>Urząd Dzielnicy Wola Otoczenie: Wygląd Urzędu (4)</vt:lpstr>
      <vt:lpstr>Urząd Dzielnicy Wola Otoczenie: Wygląd Urzędu (5)</vt:lpstr>
      <vt:lpstr>Urząd Dzielnicy Wola Otoczenie: Wygląd Urzędu (6)</vt:lpstr>
      <vt:lpstr>Urząd Dzielnicy Wola Otoczenie: Wygląd Urzędu (7)</vt:lpstr>
      <vt:lpstr>Wyniki badania</vt:lpstr>
      <vt:lpstr>Urząd Dzielnicy Wola Wygląd zewnętrzny urzędnika i jego stanowisko pracy</vt:lpstr>
      <vt:lpstr>Wyniki badania</vt:lpstr>
      <vt:lpstr>Urząd Dzielnicy Wola Zachowanie urzędnika wobec interesanta (1)</vt:lpstr>
      <vt:lpstr>Urząd Dzielnicy Wola Zachowanie urzędnika wobec interesanta (2)</vt:lpstr>
      <vt:lpstr>Wyniki badania</vt:lpstr>
      <vt:lpstr>Urząd Dzielnicy Wola Urzędnik: Obsługa przedstawionej sprawy (1)</vt:lpstr>
      <vt:lpstr>Urząd Dzielnicy Wola Urzędnik: Obsługa przedstawionej sprawy (2)</vt:lpstr>
      <vt:lpstr>Urząd Dzielnicy Wola Urzędnik: Obsługa przedstawionej sprawy (3)</vt:lpstr>
      <vt:lpstr>Wyniki badania</vt:lpstr>
      <vt:lpstr>Urząd Dzielnicy Wola Urzędnik: Sposób załatwienia przedstawionej sprawy (1)</vt:lpstr>
      <vt:lpstr>Urząd Dzielnicy Wola Urzędnik: Sposób załatwienia przedstawionej sprawy 2014/2013 (2)</vt:lpstr>
      <vt:lpstr>Urząd Dzielnicy Wola Urzędnik: Sposób załatwienia przedstawionej sprawy 2015 (2)</vt:lpstr>
      <vt:lpstr>Urząd Dzielnicy Wola Urzędnik: Sposób załatwienia przedstawionej sprawy (3)</vt:lpstr>
      <vt:lpstr>Urząd Dzielnicy Wola Urzędnik: Sposób załatwiania przedstawionej sprawy (4)</vt:lpstr>
      <vt:lpstr>Urząd Dzielnicy Wola Urzędnik: Sposób załatwienia przedstawionej sprawy (5)</vt:lpstr>
      <vt:lpstr>Urząd Dzielnicy Wola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178</cp:revision>
  <dcterms:created xsi:type="dcterms:W3CDTF">2013-09-17T08:07:59Z</dcterms:created>
  <dcterms:modified xsi:type="dcterms:W3CDTF">2016-01-28T11:59:54Z</dcterms:modified>
</cp:coreProperties>
</file>