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6" r:id="rId2"/>
  </p:sldMasterIdLst>
  <p:notesMasterIdLst>
    <p:notesMasterId r:id="rId34"/>
  </p:notesMasterIdLst>
  <p:sldIdLst>
    <p:sldId id="288" r:id="rId3"/>
    <p:sldId id="318" r:id="rId4"/>
    <p:sldId id="321" r:id="rId5"/>
    <p:sldId id="290" r:id="rId6"/>
    <p:sldId id="322" r:id="rId7"/>
    <p:sldId id="291" r:id="rId8"/>
    <p:sldId id="294" r:id="rId9"/>
    <p:sldId id="295" r:id="rId10"/>
    <p:sldId id="296" r:id="rId11"/>
    <p:sldId id="302" r:id="rId12"/>
    <p:sldId id="303" r:id="rId13"/>
    <p:sldId id="304" r:id="rId14"/>
    <p:sldId id="305" r:id="rId15"/>
    <p:sldId id="297" r:id="rId16"/>
    <p:sldId id="313" r:id="rId17"/>
    <p:sldId id="298" r:id="rId18"/>
    <p:sldId id="317" r:id="rId19"/>
    <p:sldId id="306" r:id="rId20"/>
    <p:sldId id="299" r:id="rId21"/>
    <p:sldId id="312" r:id="rId22"/>
    <p:sldId id="316" r:id="rId23"/>
    <p:sldId id="310" r:id="rId24"/>
    <p:sldId id="300" r:id="rId25"/>
    <p:sldId id="307" r:id="rId26"/>
    <p:sldId id="308" r:id="rId27"/>
    <p:sldId id="323" r:id="rId28"/>
    <p:sldId id="309" r:id="rId29"/>
    <p:sldId id="311" r:id="rId30"/>
    <p:sldId id="314" r:id="rId31"/>
    <p:sldId id="315" r:id="rId32"/>
    <p:sldId id="320" r:id="rId33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808285"/>
    <a:srgbClr val="FFFFFF"/>
    <a:srgbClr val="D1D3D4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-1326" y="-9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0.95000000000000029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9785344"/>
        <c:axId val="119786880"/>
      </c:barChart>
      <c:catAx>
        <c:axId val="1197853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978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97868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97853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6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7983488"/>
        <c:axId val="177985024"/>
      </c:barChart>
      <c:catAx>
        <c:axId val="177983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7985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9850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7983488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36889472"/>
        <c:axId val="136891008"/>
      </c:barChart>
      <c:catAx>
        <c:axId val="13688947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36891008"/>
        <c:crosses val="autoZero"/>
        <c:auto val="1"/>
        <c:lblAlgn val="ctr"/>
        <c:lblOffset val="100"/>
        <c:noMultiLvlLbl val="0"/>
      </c:catAx>
      <c:valAx>
        <c:axId val="13689100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368894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0.65</c:v>
                </c:pt>
                <c:pt idx="1">
                  <c:v>0.2</c:v>
                </c:pt>
                <c:pt idx="2">
                  <c:v>0.15</c:v>
                </c:pt>
                <c:pt idx="3">
                  <c:v>0.4</c:v>
                </c:pt>
                <c:pt idx="4">
                  <c:v>0.15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</c:v>
                </c:pt>
                <c:pt idx="1">
                  <c:v>0.1</c:v>
                </c:pt>
                <c:pt idx="2">
                  <c:v>0.3</c:v>
                </c:pt>
                <c:pt idx="3">
                  <c:v>0.1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0.45</c:v>
                </c:pt>
                <c:pt idx="1">
                  <c:v>0</c:v>
                </c:pt>
                <c:pt idx="2">
                  <c:v>0.45</c:v>
                </c:pt>
                <c:pt idx="3">
                  <c:v>0.1</c:v>
                </c:pt>
                <c:pt idx="4">
                  <c:v>0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0810880"/>
        <c:axId val="141084928"/>
      </c:barChart>
      <c:catAx>
        <c:axId val="14081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1084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0849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8108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Sheet1!$A$4:$A$28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Sheet1!$B$2:$B$28</c:f>
              <c:numCache>
                <c:formatCode>0%</c:formatCode>
                <c:ptCount val="19"/>
                <c:pt idx="0">
                  <c:v>1</c:v>
                </c:pt>
                <c:pt idx="1">
                  <c:v>0.95</c:v>
                </c:pt>
                <c:pt idx="2">
                  <c:v>0.85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0.95</c:v>
                </c:pt>
                <c:pt idx="14">
                  <c:v>1</c:v>
                </c:pt>
                <c:pt idx="16">
                  <c:v>0.15</c:v>
                </c:pt>
                <c:pt idx="17">
                  <c:v>0.05</c:v>
                </c:pt>
                <c:pt idx="18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Sheet1!$A$4:$A$28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Sheet1!$C$2:$C$28</c:f>
              <c:numCache>
                <c:formatCode>0%</c:formatCode>
                <c:ptCount val="19"/>
                <c:pt idx="1">
                  <c:v>0.05</c:v>
                </c:pt>
                <c:pt idx="2">
                  <c:v>0.15</c:v>
                </c:pt>
                <c:pt idx="13">
                  <c:v>0.05</c:v>
                </c:pt>
                <c:pt idx="16">
                  <c:v>0.85</c:v>
                </c:pt>
                <c:pt idx="17">
                  <c:v>0.95</c:v>
                </c:pt>
                <c:pt idx="18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5773952"/>
        <c:axId val="155878144"/>
      </c:barChart>
      <c:catAx>
        <c:axId val="1557739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55878144"/>
        <c:crosses val="autoZero"/>
        <c:auto val="1"/>
        <c:lblAlgn val="ctr"/>
        <c:lblOffset val="100"/>
        <c:noMultiLvlLbl val="0"/>
      </c:catAx>
      <c:valAx>
        <c:axId val="1558781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577395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3624772313296856"/>
          <c:w val="0.86278195488721798"/>
          <c:h val="6.55737704918033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0646630236794172E-2"/>
          <c:w val="1"/>
          <c:h val="0.891559742837797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Sheet1!$B$2:$B$29</c:f>
              <c:numCache>
                <c:formatCode>0%</c:formatCode>
                <c:ptCount val="19"/>
                <c:pt idx="0">
                  <c:v>0.95238095238095222</c:v>
                </c:pt>
                <c:pt idx="1">
                  <c:v>0.9</c:v>
                </c:pt>
                <c:pt idx="2">
                  <c:v>0.95000000000000007</c:v>
                </c:pt>
                <c:pt idx="4">
                  <c:v>1</c:v>
                </c:pt>
                <c:pt idx="5">
                  <c:v>1</c:v>
                </c:pt>
                <c:pt idx="6">
                  <c:v>0.85714285714285721</c:v>
                </c:pt>
                <c:pt idx="12">
                  <c:v>0.52380952380952384</c:v>
                </c:pt>
                <c:pt idx="13">
                  <c:v>0.95000000000000007</c:v>
                </c:pt>
                <c:pt idx="14">
                  <c:v>0.85714285714285721</c:v>
                </c:pt>
                <c:pt idx="16">
                  <c:v>0.71428571428571441</c:v>
                </c:pt>
                <c:pt idx="17">
                  <c:v>0.55000000000000004</c:v>
                </c:pt>
                <c:pt idx="18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Sheet1!$C$2:$C$29</c:f>
              <c:numCache>
                <c:formatCode>0%</c:formatCode>
                <c:ptCount val="19"/>
                <c:pt idx="1">
                  <c:v>0.05</c:v>
                </c:pt>
                <c:pt idx="2">
                  <c:v>0.05</c:v>
                </c:pt>
                <c:pt idx="6">
                  <c:v>4.7619047619047623E-2</c:v>
                </c:pt>
                <c:pt idx="8">
                  <c:v>0.90476190476190466</c:v>
                </c:pt>
                <c:pt idx="9">
                  <c:v>1</c:v>
                </c:pt>
                <c:pt idx="10">
                  <c:v>0.95238095238095244</c:v>
                </c:pt>
                <c:pt idx="12">
                  <c:v>0.42857142857142855</c:v>
                </c:pt>
                <c:pt idx="13">
                  <c:v>0.05</c:v>
                </c:pt>
                <c:pt idx="14">
                  <c:v>9.5238095238095247E-2</c:v>
                </c:pt>
                <c:pt idx="16">
                  <c:v>0.23809523809523811</c:v>
                </c:pt>
                <c:pt idx="17">
                  <c:v>0.45</c:v>
                </c:pt>
                <c:pt idx="18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Sheet1!$A$4:$A$29</c:f>
              <c:strCache>
                <c:ptCount val="17"/>
                <c:pt idx="0">
                  <c:v>Czy urzędnik jest ubrany “na służbowo”?</c:v>
                </c:pt>
                <c:pt idx="4">
                  <c:v>Czy na biurku urzędnika jest porządek?</c:v>
                </c:pt>
                <c:pt idx="8">
                  <c:v>Czy na biurku są naczynia? </c:v>
                </c:pt>
                <c:pt idx="11">
                  <c:v>Czy na biurku urzędnika znajdują się tylko przedmioty związane z pracą? 
</c:v>
                </c:pt>
                <c:pt idx="16">
                  <c:v>Czy urzędnik ma identyfikator z imieniem  i nazwiskiem?</c:v>
                </c:pt>
              </c:strCache>
            </c:strRef>
          </c:cat>
          <c:val>
            <c:numRef>
              <c:f>Sheet1!$D$2:$D$29</c:f>
              <c:numCache>
                <c:formatCode>0%</c:formatCode>
                <c:ptCount val="19"/>
                <c:pt idx="0">
                  <c:v>4.7619047619047623E-2</c:v>
                </c:pt>
                <c:pt idx="1">
                  <c:v>0.05</c:v>
                </c:pt>
                <c:pt idx="6">
                  <c:v>9.5238095238095247E-2</c:v>
                </c:pt>
                <c:pt idx="8">
                  <c:v>9.5238095238095247E-2</c:v>
                </c:pt>
                <c:pt idx="10">
                  <c:v>4.7619047619047623E-2</c:v>
                </c:pt>
                <c:pt idx="12">
                  <c:v>4.7619047619047623E-2</c:v>
                </c:pt>
                <c:pt idx="14">
                  <c:v>4.7619047619047623E-2</c:v>
                </c:pt>
                <c:pt idx="16">
                  <c:v>4.7619047619047623E-2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9747840"/>
        <c:axId val="179832320"/>
      </c:barChart>
      <c:catAx>
        <c:axId val="1797478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79832320"/>
        <c:crosses val="autoZero"/>
        <c:auto val="1"/>
        <c:lblAlgn val="ctr"/>
        <c:lblOffset val="100"/>
        <c:noMultiLvlLbl val="0"/>
      </c:catAx>
      <c:valAx>
        <c:axId val="1798323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97478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787864298725"/>
          <c:w val="0.84773526228702545"/>
          <c:h val="3.745370370370373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(N=21)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0.36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3625749872584065E-2"/>
                  <c:y val="-0.369475623598564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(N=21)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(N=21)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0.27</c:v>
                </c:pt>
                <c:pt idx="1">
                  <c:v>0.24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660224"/>
        <c:axId val="4670208"/>
      </c:barChart>
      <c:catAx>
        <c:axId val="46602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4670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702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660224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157"/>
          <c:w val="0.97693574958813945"/>
          <c:h val="0.29090909090909123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8526464"/>
        <c:axId val="8573312"/>
      </c:barChart>
      <c:catAx>
        <c:axId val="852646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8573312"/>
        <c:crosses val="autoZero"/>
        <c:auto val="1"/>
        <c:lblAlgn val="ctr"/>
        <c:lblOffset val="100"/>
        <c:noMultiLvlLbl val="0"/>
      </c:catAx>
      <c:valAx>
        <c:axId val="85733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85264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6285549157735925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483238535579484E-3"/>
                  <c:y val="-3.2354740061162081E-3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  <c:pt idx="4">
                  <c:v>Tak, przywitał, ale użył innych słów a powitanie nie było uprzejme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  <c:pt idx="4">
                  <c:v>Tak, przywitał, ale użył innych słów a powitanie nie było uprzejme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  <c:pt idx="4">
                  <c:v>Tak, przywitał, ale użył innych słów a powitanie nie było uprzejme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0.8600000000000001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768384"/>
        <c:axId val="32769920"/>
      </c:barChart>
      <c:catAx>
        <c:axId val="32768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769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7699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7683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59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0.8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0.05</c:v>
                </c:pt>
                <c:pt idx="1">
                  <c:v>0.2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2863360"/>
        <c:axId val="32864896"/>
      </c:barChart>
      <c:catAx>
        <c:axId val="32863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64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648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863360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398E-3"/>
          <c:y val="0.74515793588949142"/>
          <c:w val="0.84452303292310371"/>
          <c:h val="0.23531051283619711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59"/>
          <c:h val="0.657254216804881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(N=21*)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123328"/>
        <c:axId val="33129216"/>
      </c:barChart>
      <c:catAx>
        <c:axId val="33123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12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292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123328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653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3.5999999999999988</c:v>
                </c:pt>
                <c:pt idx="2" formatCode="###0.0">
                  <c:v>0.70000000000000018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7.3</c:v>
                </c:pt>
                <c:pt idx="2" formatCode="0.0">
                  <c:v>1.5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3.1</c:v>
                </c:pt>
                <c:pt idx="2" formatCode="0.0">
                  <c:v>0.70000000000000018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1359360"/>
        <c:axId val="121488512"/>
      </c:barChart>
      <c:catAx>
        <c:axId val="1213593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1488512"/>
        <c:crosses val="autoZero"/>
        <c:auto val="1"/>
        <c:lblAlgn val="ctr"/>
        <c:lblOffset val="100"/>
        <c:noMultiLvlLbl val="0"/>
      </c:catAx>
      <c:valAx>
        <c:axId val="121488512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121359360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10">
                  <c:v>0.05</c:v>
                </c:pt>
                <c:pt idx="18">
                  <c:v>0.1</c:v>
                </c:pt>
                <c:pt idx="20">
                  <c:v>0.95000000000000029</c:v>
                </c:pt>
                <c:pt idx="21">
                  <c:v>0.95000000000000029</c:v>
                </c:pt>
                <c:pt idx="22">
                  <c:v>0.95000000000000029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1.36111111111111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4"/>
                <c:pt idx="8" formatCode="0%">
                  <c:v>1</c:v>
                </c:pt>
                <c:pt idx="9" formatCode="0%">
                  <c:v>1</c:v>
                </c:pt>
                <c:pt idx="10" formatCode="0%">
                  <c:v>0.95000000000000029</c:v>
                </c:pt>
                <c:pt idx="12" formatCode="0%">
                  <c:v>1</c:v>
                </c:pt>
                <c:pt idx="13" formatCode="0%">
                  <c:v>1</c:v>
                </c:pt>
                <c:pt idx="14" formatCode="0%">
                  <c:v>1</c:v>
                </c:pt>
                <c:pt idx="16" formatCode="0%">
                  <c:v>1</c:v>
                </c:pt>
                <c:pt idx="17" formatCode="0%">
                  <c:v>1</c:v>
                </c:pt>
                <c:pt idx="18" formatCode="0%">
                  <c:v>1</c:v>
                </c:pt>
                <c:pt idx="20" formatCode="0%">
                  <c:v>0.05</c:v>
                </c:pt>
                <c:pt idx="21" formatCode="0%">
                  <c:v>0.05</c:v>
                </c:pt>
                <c:pt idx="2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45984"/>
        <c:axId val="33147520"/>
      </c:barChart>
      <c:catAx>
        <c:axId val="331459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147520"/>
        <c:crosses val="autoZero"/>
        <c:auto val="1"/>
        <c:lblAlgn val="ctr"/>
        <c:lblOffset val="100"/>
        <c:noMultiLvlLbl val="0"/>
      </c:catAx>
      <c:valAx>
        <c:axId val="331475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14598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625462962962964"/>
          <c:w val="0.84773526228702545"/>
          <c:h val="3.745370370370373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04654823428080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Sheet1!$A$3:$A$17</c:f>
              <c:strCache>
                <c:ptCount val="8"/>
                <c:pt idx="0">
                  <c:v>Czy urzędnik dopytywał o szczegóły przedstawionej przez Ciebie sprawy</c:v>
                </c:pt>
                <c:pt idx="5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1"/>
                <c:pt idx="0">
                  <c:v>0.81</c:v>
                </c:pt>
                <c:pt idx="1">
                  <c:v>0.9</c:v>
                </c:pt>
                <c:pt idx="2">
                  <c:v>0.7100000000000003</c:v>
                </c:pt>
                <c:pt idx="4">
                  <c:v>1</c:v>
                </c:pt>
                <c:pt idx="5">
                  <c:v>1</c:v>
                </c:pt>
                <c:pt idx="6">
                  <c:v>0.95000000000000029</c:v>
                </c:pt>
                <c:pt idx="8">
                  <c:v>0.05</c:v>
                </c:pt>
                <c:pt idx="9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Sheet1!$A$3:$A$17</c:f>
              <c:strCache>
                <c:ptCount val="8"/>
                <c:pt idx="0">
                  <c:v>Czy urzędnik dopytywał o szczegóły przedstawionej przez Ciebie sprawy</c:v>
                </c:pt>
                <c:pt idx="5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11"/>
                <c:pt idx="0">
                  <c:v>0.19</c:v>
                </c:pt>
                <c:pt idx="1">
                  <c:v>0.1</c:v>
                </c:pt>
                <c:pt idx="2">
                  <c:v>0.29000000000000015</c:v>
                </c:pt>
                <c:pt idx="6">
                  <c:v>0.05</c:v>
                </c:pt>
                <c:pt idx="8">
                  <c:v>0.95000000000000029</c:v>
                </c:pt>
                <c:pt idx="9">
                  <c:v>0.95000000000000029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759232"/>
        <c:axId val="33760768"/>
      </c:barChart>
      <c:catAx>
        <c:axId val="337592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760768"/>
        <c:crosses val="autoZero"/>
        <c:auto val="1"/>
        <c:lblAlgn val="ctr"/>
        <c:lblOffset val="100"/>
        <c:noMultiLvlLbl val="0"/>
      </c:catAx>
      <c:valAx>
        <c:axId val="337607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75923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27"/>
          <c:w val="0.84773526228702545"/>
          <c:h val="6.497251216522421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0.24</c:v>
                </c:pt>
                <c:pt idx="2">
                  <c:v>0.1</c:v>
                </c:pt>
                <c:pt idx="3">
                  <c:v>0</c:v>
                </c:pt>
                <c:pt idx="4">
                  <c:v>0.19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</c:v>
                </c:pt>
                <c:pt idx="1">
                  <c:v>0.25</c:v>
                </c:pt>
                <c:pt idx="2">
                  <c:v>0.05</c:v>
                </c:pt>
                <c:pt idx="3">
                  <c:v>0.14000000000000001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0.76190476190476186</c:v>
                </c:pt>
                <c:pt idx="1">
                  <c:v>9.5238095238095233E-2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3894784"/>
        <c:axId val="33896320"/>
      </c:barChart>
      <c:catAx>
        <c:axId val="33894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896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8963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8947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97E-2"/>
          <c:y val="5.9422750424448473E-2"/>
          <c:w val="0.586921156790566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(N=12)**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(N=12)**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0.56999999999999995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09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34E-3"/>
                  <c:y val="-2.06998480615144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(N=12)**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0.5</c:v>
                </c:pt>
                <c:pt idx="1">
                  <c:v>0.55000000000000004</c:v>
                </c:pt>
                <c:pt idx="2">
                  <c:v>0.43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973376"/>
        <c:axId val="33974912"/>
      </c:barChart>
      <c:catAx>
        <c:axId val="3397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974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749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397337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75469304818060401"/>
          <c:y val="0.42074402354581419"/>
          <c:w val="0.2453068169969905"/>
          <c:h val="0.20504640185259315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4009472"/>
        <c:axId val="34011008"/>
      </c:barChart>
      <c:catAx>
        <c:axId val="3400947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4011008"/>
        <c:crosses val="autoZero"/>
        <c:auto val="1"/>
        <c:lblAlgn val="ctr"/>
        <c:lblOffset val="100"/>
        <c:noMultiLvlLbl val="0"/>
      </c:catAx>
      <c:valAx>
        <c:axId val="3401100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40094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4114560"/>
        <c:axId val="34120448"/>
      </c:barChart>
      <c:catAx>
        <c:axId val="3411456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4120448"/>
        <c:crosses val="autoZero"/>
        <c:auto val="1"/>
        <c:lblAlgn val="ctr"/>
        <c:lblOffset val="100"/>
        <c:noMultiLvlLbl val="0"/>
      </c:catAx>
      <c:valAx>
        <c:axId val="3412044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41145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76397829435075"/>
          <c:y val="9.6774193548387379E-3"/>
          <c:w val="0.58651653084297828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0.86</c:v>
                </c:pt>
                <c:pt idx="1">
                  <c:v>0.1</c:v>
                </c:pt>
                <c:pt idx="2">
                  <c:v>0.1</c:v>
                </c:pt>
                <c:pt idx="3">
                  <c:v>0.14000000000000001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</c:v>
                </c:pt>
                <c:pt idx="1">
                  <c:v>0.05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0.90476190476190477</c:v>
                </c:pt>
                <c:pt idx="1">
                  <c:v>0</c:v>
                </c:pt>
                <c:pt idx="2">
                  <c:v>0</c:v>
                </c:pt>
                <c:pt idx="3">
                  <c:v>9.5238095238095233E-2</c:v>
                </c:pt>
                <c:pt idx="4">
                  <c:v>4.7619047619047616E-2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36448"/>
        <c:axId val="34137984"/>
      </c:barChart>
      <c:catAx>
        <c:axId val="34136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37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379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364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55381782407407409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0.28999999999999998</c:v>
                </c:pt>
                <c:pt idx="2">
                  <c:v>0.19</c:v>
                </c:pt>
                <c:pt idx="3">
                  <c:v>0.28999999999999998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3"/>
              <c:layout>
                <c:manualLayout>
                  <c:x val="8.76064814814814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0.14285714285714288</c:v>
                </c:pt>
                <c:pt idx="1">
                  <c:v>4.7619047619047616E-2</c:v>
                </c:pt>
                <c:pt idx="2">
                  <c:v>0</c:v>
                </c:pt>
                <c:pt idx="3">
                  <c:v>0.80952380952380953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</c:v>
                </c:pt>
                <c:pt idx="3">
                  <c:v>0.7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038336"/>
        <c:axId val="35039872"/>
      </c:barChart>
      <c:catAx>
        <c:axId val="3503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03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398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0383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145216"/>
        <c:axId val="35146752"/>
      </c:barChart>
      <c:catAx>
        <c:axId val="3514521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146752"/>
        <c:crosses val="autoZero"/>
        <c:auto val="1"/>
        <c:lblAlgn val="ctr"/>
        <c:lblOffset val="100"/>
        <c:noMultiLvlLbl val="0"/>
      </c:catAx>
      <c:valAx>
        <c:axId val="351467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1452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0.76</c:v>
                </c:pt>
                <c:pt idx="1">
                  <c:v>0.81</c:v>
                </c:pt>
                <c:pt idx="2">
                  <c:v>0.71</c:v>
                </c:pt>
                <c:pt idx="3">
                  <c:v>0.52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0.8571428571428571</c:v>
                </c:pt>
                <c:pt idx="1">
                  <c:v>0.5714285714285714</c:v>
                </c:pt>
                <c:pt idx="2">
                  <c:v>0.76190476190476186</c:v>
                </c:pt>
                <c:pt idx="3">
                  <c:v>0.33333333333333331</c:v>
                </c:pt>
                <c:pt idx="4">
                  <c:v>4.7619047619047616E-2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199616"/>
        <c:axId val="35205504"/>
      </c:barChart>
      <c:catAx>
        <c:axId val="35199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205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0550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1996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8599936"/>
        <c:axId val="128601472"/>
      </c:barChart>
      <c:catAx>
        <c:axId val="12859993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28601472"/>
        <c:crosses val="autoZero"/>
        <c:auto val="1"/>
        <c:lblAlgn val="ctr"/>
        <c:lblOffset val="100"/>
        <c:noMultiLvlLbl val="0"/>
      </c:catAx>
      <c:valAx>
        <c:axId val="12860147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285999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220864"/>
        <c:axId val="35222656"/>
      </c:barChart>
      <c:catAx>
        <c:axId val="3522086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222656"/>
        <c:crosses val="autoZero"/>
        <c:auto val="1"/>
        <c:lblAlgn val="ctr"/>
        <c:lblOffset val="100"/>
        <c:noMultiLvlLbl val="0"/>
      </c:catAx>
      <c:valAx>
        <c:axId val="3522265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2208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6.1842907467216011E-2"/>
          <c:y val="8.4700546885420835E-2"/>
          <c:w val="0.93473682772767519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0.25</c:v>
                </c:pt>
                <c:pt idx="2">
                  <c:v>0.1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0.23809523809523811</c:v>
                </c:pt>
                <c:pt idx="1">
                  <c:v>0.23809523809523811</c:v>
                </c:pt>
                <c:pt idx="2">
                  <c:v>4.7619047619047616E-2</c:v>
                </c:pt>
                <c:pt idx="3">
                  <c:v>0</c:v>
                </c:pt>
                <c:pt idx="4">
                  <c:v>0.47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236864"/>
        <c:axId val="35250944"/>
      </c:barChart>
      <c:catAx>
        <c:axId val="35236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25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509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2368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5685168981481481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0.65</c:v>
                </c:pt>
                <c:pt idx="1">
                  <c:v>0</c:v>
                </c:pt>
                <c:pt idx="2">
                  <c:v>0</c:v>
                </c:pt>
                <c:pt idx="3">
                  <c:v>0.35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364864"/>
        <c:axId val="35366400"/>
      </c:barChart>
      <c:catAx>
        <c:axId val="35364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36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66400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53648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(N=4*)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660160"/>
        <c:axId val="35661696"/>
      </c:barChart>
      <c:catAx>
        <c:axId val="3566016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661696"/>
        <c:crosses val="autoZero"/>
        <c:auto val="1"/>
        <c:lblAlgn val="ctr"/>
        <c:lblOffset val="100"/>
        <c:noMultiLvlLbl val="0"/>
      </c:catAx>
      <c:valAx>
        <c:axId val="3566169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6601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0748369722828901"/>
          <c:y val="8.4700546885420835E-2"/>
          <c:w val="0.489178680900879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0.41176470588235292</c:v>
                </c:pt>
                <c:pt idx="1">
                  <c:v>0.41176470588235292</c:v>
                </c:pt>
                <c:pt idx="2">
                  <c:v>0.17647058823529413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1"/>
        <c:axId val="35710080"/>
        <c:axId val="35713024"/>
      </c:barChart>
      <c:catAx>
        <c:axId val="35710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713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713024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357100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9768518518518"/>
          <c:y val="6.4515800203873595E-3"/>
          <c:w val="0.46856319444444444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2875E-2"/>
                  <c:y val="6.47324159021406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6137216"/>
        <c:axId val="36143104"/>
      </c:barChart>
      <c:catAx>
        <c:axId val="36137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14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431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61372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(N=17*)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320000"/>
        <c:axId val="56321536"/>
      </c:barChart>
      <c:catAx>
        <c:axId val="5632000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6321536"/>
        <c:crosses val="autoZero"/>
        <c:auto val="1"/>
        <c:lblAlgn val="ctr"/>
        <c:lblOffset val="100"/>
        <c:noMultiLvlLbl val="0"/>
      </c:catAx>
      <c:valAx>
        <c:axId val="5632153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3200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1082131909912065"/>
          <c:y val="0"/>
          <c:w val="0.4891786809008794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(N=10)**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339456"/>
        <c:axId val="56349440"/>
      </c:barChart>
      <c:catAx>
        <c:axId val="5633945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6349440"/>
        <c:crosses val="autoZero"/>
        <c:auto val="1"/>
        <c:lblAlgn val="ctr"/>
        <c:lblOffset val="100"/>
        <c:noMultiLvlLbl val="0"/>
      </c:catAx>
      <c:valAx>
        <c:axId val="563494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3394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4526905302218993"/>
          <c:y val="0"/>
          <c:w val="0.849641731305706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404224"/>
        <c:axId val="56406016"/>
      </c:barChart>
      <c:catAx>
        <c:axId val="5640422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6406016"/>
        <c:crosses val="autoZero"/>
        <c:auto val="1"/>
        <c:lblAlgn val="ctr"/>
        <c:lblOffset val="100"/>
        <c:noMultiLvlLbl val="0"/>
      </c:catAx>
      <c:valAx>
        <c:axId val="564060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4042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4860667445445"/>
          <c:y val="7.2600468758932099E-2"/>
          <c:w val="0.849641731305706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60760072357551664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4"/>
                <c:pt idx="0">
                  <c:v>Tak, w kasie </c:v>
                </c:pt>
                <c:pt idx="1">
                  <c:v>Tak, w banku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4"/>
                <c:pt idx="0">
                  <c:v>0.8</c:v>
                </c:pt>
                <c:pt idx="1">
                  <c:v>0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4"/>
                <c:pt idx="0">
                  <c:v>Tak, w kasie </c:v>
                </c:pt>
                <c:pt idx="1">
                  <c:v>Tak, w banku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4"/>
                <c:pt idx="0">
                  <c:v>0.35</c:v>
                </c:pt>
                <c:pt idx="1">
                  <c:v>0.05</c:v>
                </c:pt>
                <c:pt idx="2">
                  <c:v>0</c:v>
                </c:pt>
                <c:pt idx="3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4"/>
                <c:pt idx="0">
                  <c:v>Tak, w kasie </c:v>
                </c:pt>
                <c:pt idx="1">
                  <c:v>Tak, w banku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4"/>
                <c:pt idx="0">
                  <c:v>0.2857142857142857</c:v>
                </c:pt>
                <c:pt idx="1">
                  <c:v>0.1</c:v>
                </c:pt>
                <c:pt idx="2">
                  <c:v>0</c:v>
                </c:pt>
                <c:pt idx="3">
                  <c:v>0.66666666666666663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421760"/>
        <c:axId val="56427648"/>
      </c:barChart>
      <c:catAx>
        <c:axId val="56421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27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27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4217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Na tablicy</c:v>
                </c:pt>
                <c:pt idx="5">
                  <c:v>W innym miejscu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0.75</c:v>
                </c:pt>
                <c:pt idx="1">
                  <c:v>0.4</c:v>
                </c:pt>
                <c:pt idx="2">
                  <c:v>0.2</c:v>
                </c:pt>
                <c:pt idx="3">
                  <c:v>0.15</c:v>
                </c:pt>
                <c:pt idx="4">
                  <c:v>0</c:v>
                </c:pt>
                <c:pt idx="5">
                  <c:v>0.2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Na tablicy</c:v>
                </c:pt>
                <c:pt idx="5">
                  <c:v>W innym miejscu 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1</c:v>
                </c:pt>
                <c:pt idx="1">
                  <c:v>0.25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Na tablicy</c:v>
                </c:pt>
                <c:pt idx="5">
                  <c:v>W innym miejscu 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7"/>
                <c:pt idx="0">
                  <c:v>0.85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6345088"/>
        <c:axId val="136346624"/>
      </c:barChart>
      <c:catAx>
        <c:axId val="136345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34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34662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63450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65377152777777781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819444444444562E-3"/>
                  <c:y val="-1.078831124702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0.85714285714285743</c:v>
                </c:pt>
                <c:pt idx="1">
                  <c:v>4.7619047619047623E-2</c:v>
                </c:pt>
                <c:pt idx="2">
                  <c:v>9.5238095238095247E-2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0.85000000000000031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0.6190476190476194</c:v>
                </c:pt>
                <c:pt idx="1">
                  <c:v>4.7619047619047623E-2</c:v>
                </c:pt>
                <c:pt idx="2">
                  <c:v>0.33333333333333337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451456"/>
        <c:axId val="56452992"/>
      </c:barChart>
      <c:catAx>
        <c:axId val="56451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5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529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4514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0.95238095238095222</c:v>
                </c:pt>
                <c:pt idx="1">
                  <c:v>0.8</c:v>
                </c:pt>
                <c:pt idx="2">
                  <c:v>0.52380952380952384</c:v>
                </c:pt>
                <c:pt idx="4">
                  <c:v>0.33333333333333331</c:v>
                </c:pt>
                <c:pt idx="5">
                  <c:v>0.35000000000000014</c:v>
                </c:pt>
                <c:pt idx="6">
                  <c:v>0.38095238095238126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4.7619047619047623E-2</c:v>
                </c:pt>
                <c:pt idx="1">
                  <c:v>0.2</c:v>
                </c:pt>
                <c:pt idx="2">
                  <c:v>0.47619047619047639</c:v>
                </c:pt>
                <c:pt idx="4">
                  <c:v>0.38095238095238126</c:v>
                </c:pt>
                <c:pt idx="5">
                  <c:v>0.5</c:v>
                </c:pt>
                <c:pt idx="6">
                  <c:v>0.6190476190476194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0.28571428571428592</c:v>
                </c:pt>
                <c:pt idx="5" formatCode="0%">
                  <c:v>0.15000000000000008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477568"/>
        <c:axId val="56479104"/>
      </c:barChart>
      <c:catAx>
        <c:axId val="564775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6479104"/>
        <c:crosses val="autoZero"/>
        <c:auto val="1"/>
        <c:lblAlgn val="ctr"/>
        <c:lblOffset val="100"/>
        <c:noMultiLvlLbl val="0"/>
      </c:catAx>
      <c:valAx>
        <c:axId val="564791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47756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t"/>
      <c:layout>
        <c:manualLayout>
          <c:xMode val="edge"/>
          <c:yMode val="edge"/>
          <c:x val="0"/>
          <c:y val="0.45995691096170277"/>
          <c:w val="1"/>
          <c:h val="6.9239936604633304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80456419753086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1">
                  <c:v>0.05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863744"/>
        <c:axId val="56873728"/>
      </c:barChart>
      <c:catAx>
        <c:axId val="568637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6873728"/>
        <c:crosses val="autoZero"/>
        <c:auto val="1"/>
        <c:lblAlgn val="ctr"/>
        <c:lblOffset val="100"/>
        <c:noMultiLvlLbl val="0"/>
      </c:catAx>
      <c:valAx>
        <c:axId val="56873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8637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1.1217091566612901E-2"/>
          <c:y val="0.80654100529100525"/>
          <c:w val="0.92987878398483359"/>
          <c:h val="0.1934589947089947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(N=21*)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7095680"/>
        <c:axId val="57097216"/>
      </c:barChart>
      <c:catAx>
        <c:axId val="570956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7097216"/>
        <c:crosses val="autoZero"/>
        <c:auto val="1"/>
        <c:lblAlgn val="ctr"/>
        <c:lblOffset val="100"/>
        <c:noMultiLvlLbl val="0"/>
      </c:catAx>
      <c:valAx>
        <c:axId val="570972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70956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zadowolony(na)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zadowolony(na)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zadowolony(na)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0.95000000000000029</c:v>
                </c:pt>
                <c:pt idx="2">
                  <c:v>0.85000000000000031</c:v>
                </c:pt>
                <c:pt idx="3">
                  <c:v>0.95000000000000029</c:v>
                </c:pt>
                <c:pt idx="4">
                  <c:v>0.95000000000000029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924224"/>
        <c:axId val="57930112"/>
      </c:barChart>
      <c:catAx>
        <c:axId val="579242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7930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93011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9242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19E-3"/>
          <c:w val="0.99923738681327257"/>
          <c:h val="0.890495867768596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2013 (N=21)</c:v>
                </c:pt>
                <c:pt idx="1">
                  <c:v>2014 (N=x)</c:v>
                </c:pt>
                <c:pt idx="2">
                  <c:v>2015</c:v>
                </c:pt>
                <c:pt idx="4">
                  <c:v>2013 (N=21)</c:v>
                </c:pt>
                <c:pt idx="5">
                  <c:v>2014 (N=x)</c:v>
                </c:pt>
                <c:pt idx="6">
                  <c:v>2015</c:v>
                </c:pt>
                <c:pt idx="8">
                  <c:v>2013 (N=21)</c:v>
                </c:pt>
                <c:pt idx="9">
                  <c:v>2014 (N=x)</c:v>
                </c:pt>
                <c:pt idx="10">
                  <c:v>2015</c:v>
                </c:pt>
                <c:pt idx="12">
                  <c:v>2013 (N=21)</c:v>
                </c:pt>
                <c:pt idx="13">
                  <c:v>2014 (N=x)</c:v>
                </c:pt>
                <c:pt idx="14">
                  <c:v>2015</c:v>
                </c:pt>
                <c:pt idx="16">
                  <c:v>2013 (N=21)</c:v>
                </c:pt>
                <c:pt idx="17">
                  <c:v>2014 (N=x)</c:v>
                </c:pt>
                <c:pt idx="18">
                  <c:v>2015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0.52380952380952384</c:v>
                </c:pt>
                <c:pt idx="1">
                  <c:v>0.4</c:v>
                </c:pt>
                <c:pt idx="2">
                  <c:v>0.85714285714285743</c:v>
                </c:pt>
                <c:pt idx="4">
                  <c:v>0.71428571428571463</c:v>
                </c:pt>
                <c:pt idx="5">
                  <c:v>0.65000000000000036</c:v>
                </c:pt>
                <c:pt idx="6">
                  <c:v>0.95238095238095222</c:v>
                </c:pt>
                <c:pt idx="8">
                  <c:v>0.66666666666666674</c:v>
                </c:pt>
                <c:pt idx="9">
                  <c:v>0.55000000000000004</c:v>
                </c:pt>
                <c:pt idx="10">
                  <c:v>0.95238095238095222</c:v>
                </c:pt>
                <c:pt idx="12">
                  <c:v>0.76190476190476186</c:v>
                </c:pt>
                <c:pt idx="13">
                  <c:v>0.60000000000000031</c:v>
                </c:pt>
                <c:pt idx="14">
                  <c:v>1</c:v>
                </c:pt>
                <c:pt idx="16">
                  <c:v>0.66666666666666674</c:v>
                </c:pt>
                <c:pt idx="17">
                  <c:v>0.60000000000000031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2013 (N=21)</c:v>
                </c:pt>
                <c:pt idx="1">
                  <c:v>2014 (N=x)</c:v>
                </c:pt>
                <c:pt idx="2">
                  <c:v>2015</c:v>
                </c:pt>
                <c:pt idx="4">
                  <c:v>2013 (N=21)</c:v>
                </c:pt>
                <c:pt idx="5">
                  <c:v>2014 (N=x)</c:v>
                </c:pt>
                <c:pt idx="6">
                  <c:v>2015</c:v>
                </c:pt>
                <c:pt idx="8">
                  <c:v>2013 (N=21)</c:v>
                </c:pt>
                <c:pt idx="9">
                  <c:v>2014 (N=x)</c:v>
                </c:pt>
                <c:pt idx="10">
                  <c:v>2015</c:v>
                </c:pt>
                <c:pt idx="12">
                  <c:v>2013 (N=21)</c:v>
                </c:pt>
                <c:pt idx="13">
                  <c:v>2014 (N=x)</c:v>
                </c:pt>
                <c:pt idx="14">
                  <c:v>2015</c:v>
                </c:pt>
                <c:pt idx="16">
                  <c:v>2013 (N=21)</c:v>
                </c:pt>
                <c:pt idx="17">
                  <c:v>2014 (N=x)</c:v>
                </c:pt>
                <c:pt idx="18">
                  <c:v>2015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0.42857142857142855</c:v>
                </c:pt>
                <c:pt idx="1">
                  <c:v>0.60000000000000031</c:v>
                </c:pt>
                <c:pt idx="2">
                  <c:v>0.14285714285714296</c:v>
                </c:pt>
                <c:pt idx="4">
                  <c:v>0.2380952380952383</c:v>
                </c:pt>
                <c:pt idx="5">
                  <c:v>0.35000000000000014</c:v>
                </c:pt>
                <c:pt idx="6">
                  <c:v>4.7619047619047623E-2</c:v>
                </c:pt>
                <c:pt idx="8">
                  <c:v>0.19047619047619063</c:v>
                </c:pt>
                <c:pt idx="9">
                  <c:v>0.45</c:v>
                </c:pt>
                <c:pt idx="10">
                  <c:v>4.7619047619047623E-2</c:v>
                </c:pt>
                <c:pt idx="12">
                  <c:v>0.19047619047619063</c:v>
                </c:pt>
                <c:pt idx="13">
                  <c:v>0.4</c:v>
                </c:pt>
                <c:pt idx="16">
                  <c:v>0.28571428571428598</c:v>
                </c:pt>
                <c:pt idx="17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2013 (N=21)</c:v>
                </c:pt>
                <c:pt idx="1">
                  <c:v>2014 (N=x)</c:v>
                </c:pt>
                <c:pt idx="2">
                  <c:v>2015</c:v>
                </c:pt>
                <c:pt idx="4">
                  <c:v>2013 (N=21)</c:v>
                </c:pt>
                <c:pt idx="5">
                  <c:v>2014 (N=x)</c:v>
                </c:pt>
                <c:pt idx="6">
                  <c:v>2015</c:v>
                </c:pt>
                <c:pt idx="8">
                  <c:v>2013 (N=21)</c:v>
                </c:pt>
                <c:pt idx="9">
                  <c:v>2014 (N=x)</c:v>
                </c:pt>
                <c:pt idx="10">
                  <c:v>2015</c:v>
                </c:pt>
                <c:pt idx="12">
                  <c:v>2013 (N=21)</c:v>
                </c:pt>
                <c:pt idx="13">
                  <c:v>2014 (N=x)</c:v>
                </c:pt>
                <c:pt idx="14">
                  <c:v>2015</c:v>
                </c:pt>
                <c:pt idx="16">
                  <c:v>2013 (N=21)</c:v>
                </c:pt>
                <c:pt idx="17">
                  <c:v>2014 (N=x)</c:v>
                </c:pt>
                <c:pt idx="18">
                  <c:v>2015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4" formatCode="0%">
                  <c:v>4.7619047619047623E-2</c:v>
                </c:pt>
                <c:pt idx="8" formatCode="0%">
                  <c:v>0.14285714285714299</c:v>
                </c:pt>
                <c:pt idx="12" formatCode="0%">
                  <c:v>4.7619047619047623E-2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74"/>
                  <c:y val="-2.4470208773661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29973"/>
                  <c:y val="-1.37539347938003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2013 (N=21)</c:v>
                </c:pt>
                <c:pt idx="1">
                  <c:v>2014 (N=x)</c:v>
                </c:pt>
                <c:pt idx="2">
                  <c:v>2015</c:v>
                </c:pt>
                <c:pt idx="4">
                  <c:v>2013 (N=21)</c:v>
                </c:pt>
                <c:pt idx="5">
                  <c:v>2014 (N=x)</c:v>
                </c:pt>
                <c:pt idx="6">
                  <c:v>2015</c:v>
                </c:pt>
                <c:pt idx="8">
                  <c:v>2013 (N=21)</c:v>
                </c:pt>
                <c:pt idx="9">
                  <c:v>2014 (N=x)</c:v>
                </c:pt>
                <c:pt idx="10">
                  <c:v>2015</c:v>
                </c:pt>
                <c:pt idx="12">
                  <c:v>2013 (N=21)</c:v>
                </c:pt>
                <c:pt idx="13">
                  <c:v>2014 (N=x)</c:v>
                </c:pt>
                <c:pt idx="14">
                  <c:v>2015</c:v>
                </c:pt>
                <c:pt idx="16">
                  <c:v>2013 (N=21)</c:v>
                </c:pt>
                <c:pt idx="17">
                  <c:v>2014 (N=x)</c:v>
                </c:pt>
                <c:pt idx="18">
                  <c:v>2015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 formatCode="0%">
                  <c:v>4.7619047619047623E-2</c:v>
                </c:pt>
                <c:pt idx="16" formatCode="0%">
                  <c:v>4.7619047619047623E-2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8270848"/>
        <c:axId val="58272384"/>
      </c:barChart>
      <c:catAx>
        <c:axId val="58270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272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27238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8270848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46"/>
          <c:w val="0.98589065255732045"/>
          <c:h val="6.014955970740336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0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0769152"/>
        <c:axId val="140808960"/>
      </c:barChart>
      <c:catAx>
        <c:axId val="140769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0808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8089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76915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6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54395776"/>
        <c:axId val="154398080"/>
      </c:barChart>
      <c:catAx>
        <c:axId val="1543957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4398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3980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439577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61100160"/>
        <c:axId val="161102080"/>
      </c:barChart>
      <c:catAx>
        <c:axId val="16110016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61102080"/>
        <c:crosses val="autoZero"/>
        <c:auto val="1"/>
        <c:lblAlgn val="ctr"/>
        <c:lblOffset val="100"/>
        <c:noMultiLvlLbl val="0"/>
      </c:catAx>
      <c:valAx>
        <c:axId val="16110208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611001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Nie ma, brak formularzy/wniosków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0.3</c:v>
                </c:pt>
                <c:pt idx="2">
                  <c:v>0.4</c:v>
                </c:pt>
                <c:pt idx="3">
                  <c:v>0.25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Nie ma, brak formularzy/wniosków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0.4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Nie ma, brak formularzy/wniosków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0.25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5714176"/>
        <c:axId val="166932480"/>
      </c:barChart>
      <c:catAx>
        <c:axId val="1657141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693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9324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7141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2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0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5986560"/>
        <c:axId val="175988096"/>
      </c:barChart>
      <c:catAx>
        <c:axId val="175986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988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9880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98656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0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6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30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48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4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Tytuł </a:t>
            </a:r>
            <a:r>
              <a:rPr lang="pl-PL" b="0" dirty="0" smtClean="0">
                <a:latin typeface="Arial Light"/>
              </a:rPr>
              <a:t>slajdu</a:t>
            </a:r>
            <a:endParaRPr lang="pl-PL" b="0" dirty="0">
              <a:latin typeface="Arial Ligh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92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563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899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982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756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5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0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</a:t>
            </a:r>
            <a:r>
              <a:rPr lang="pl-PL" dirty="0" smtClean="0"/>
              <a:t>ŻOLIBORZ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</a:t>
            </a:r>
            <a:r>
              <a:rPr lang="pl-PL" b="1" smtClean="0">
                <a:solidFill>
                  <a:srgbClr val="808285"/>
                </a:solidFill>
              </a:rPr>
              <a:t>, Grudzień 2015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Żoliborz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356275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055459"/>
              </p:ext>
            </p:extLst>
          </p:nvPr>
        </p:nvGraphicFramePr>
        <p:xfrm>
          <a:off x="614469" y="2422082"/>
          <a:ext cx="7557812" cy="393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Żoliborz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539750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13752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Żoliborz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356275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419131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Żoliborz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646175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383945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664573"/>
              </p:ext>
            </p:extLst>
          </p:nvPr>
        </p:nvGraphicFramePr>
        <p:xfrm>
          <a:off x="2938569" y="1479706"/>
          <a:ext cx="4793756" cy="411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08809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8618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68183" y="465393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2015 (N=15*)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(N=11)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65393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460885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imieniem  i nazwiskiem?</a:t>
                      </a: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43424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31" name="pole tekstowe 1"/>
          <p:cNvSpPr txBox="1"/>
          <p:nvPr/>
        </p:nvSpPr>
        <p:spPr>
          <a:xfrm>
            <a:off x="5940946" y="6162383"/>
            <a:ext cx="504056" cy="2676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062239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811726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436612"/>
              </p:ext>
            </p:extLst>
          </p:nvPr>
        </p:nvGraphicFramePr>
        <p:xfrm>
          <a:off x="5149138" y="2494735"/>
          <a:ext cx="4104176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06206"/>
              </p:ext>
            </p:extLst>
          </p:nvPr>
        </p:nvGraphicFramePr>
        <p:xfrm>
          <a:off x="4356770" y="2440202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970681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976681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30698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464349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681117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0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013970"/>
            <a:ext cx="1200358" cy="10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032289"/>
              </p:ext>
            </p:extLst>
          </p:nvPr>
        </p:nvGraphicFramePr>
        <p:xfrm>
          <a:off x="972874" y="2674145"/>
          <a:ext cx="4320000" cy="375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092880"/>
              </p:ext>
            </p:extLst>
          </p:nvPr>
        </p:nvGraphicFramePr>
        <p:xfrm>
          <a:off x="5662007" y="2280178"/>
          <a:ext cx="2963607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467831"/>
              </p:ext>
            </p:extLst>
          </p:nvPr>
        </p:nvGraphicFramePr>
        <p:xfrm>
          <a:off x="396330" y="2301332"/>
          <a:ext cx="4525166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12115"/>
              </p:ext>
            </p:extLst>
          </p:nvPr>
        </p:nvGraphicFramePr>
        <p:xfrm>
          <a:off x="108298" y="2601541"/>
          <a:ext cx="1800000" cy="3815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2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31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94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303915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858219"/>
              </p:ext>
            </p:extLst>
          </p:nvPr>
        </p:nvGraphicFramePr>
        <p:xfrm>
          <a:off x="684362" y="2494735"/>
          <a:ext cx="3672408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096267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079741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93641"/>
              </p:ext>
            </p:extLst>
          </p:nvPr>
        </p:nvGraphicFramePr>
        <p:xfrm>
          <a:off x="4652906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03025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Czy urzędnik poinformował Cię sam o następujących krokach do załatwienia przedstawionej przez Ciebie sprawy?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957622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4608512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324322" y="2205658"/>
            <a:ext cx="8053672" cy="1049580"/>
            <a:chOff x="757332" y="5507960"/>
            <a:chExt cx="7610400" cy="1049580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5083325"/>
                </p:ext>
              </p:extLst>
            </p:nvPr>
          </p:nvGraphicFramePr>
          <p:xfrm>
            <a:off x="757332" y="5507960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2013/2014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422609"/>
              </p:ext>
            </p:extLst>
          </p:nvPr>
        </p:nvGraphicFramePr>
        <p:xfrm>
          <a:off x="972874" y="2566743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286115"/>
              </p:ext>
            </p:extLst>
          </p:nvPr>
        </p:nvGraphicFramePr>
        <p:xfrm>
          <a:off x="180306" y="2494138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837858"/>
              </p:ext>
            </p:extLst>
          </p:nvPr>
        </p:nvGraphicFramePr>
        <p:xfrm>
          <a:off x="5221346" y="2566743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60455"/>
              </p:ext>
            </p:extLst>
          </p:nvPr>
        </p:nvGraphicFramePr>
        <p:xfrm>
          <a:off x="4404885" y="2494138"/>
          <a:ext cx="1800000" cy="39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/>
              <a:t>Po dopytaniu o opłaty urzędnik...</a:t>
            </a:r>
          </a:p>
          <a:p>
            <a:r>
              <a:rPr lang="pl-PL" dirty="0" smtClean="0"/>
              <a:t>(zadawane gdy urzędnik nie poinformował </a:t>
            </a:r>
            <a:br>
              <a:rPr lang="pl-PL" dirty="0" smtClean="0"/>
            </a:br>
            <a:r>
              <a:rPr lang="pl-PL" dirty="0" smtClean="0"/>
              <a:t>o</a:t>
            </a:r>
          </a:p>
          <a:p>
            <a:r>
              <a:rPr lang="pl-PL" dirty="0" smtClean="0"/>
              <a:t>opłatach lub ich braku) </a:t>
            </a:r>
            <a:endParaRPr lang="pl-PL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/>
              <a:t>Które ze stwierdzeń najlepiej opisuje to w jaki sposób urzędnik </a:t>
            </a:r>
            <a:r>
              <a:rPr lang="pl-PL" sz="1200" b="1" u="sng" dirty="0" smtClean="0"/>
              <a:t>sam z siebie, bez Twojego dopytywania</a:t>
            </a:r>
            <a:r>
              <a:rPr lang="pl-PL" sz="1200" b="1" dirty="0" smtClean="0"/>
              <a:t> poinformował Cię o opłatach/braku opłat jakie są wymagane przy załatwianiu  przedstawionej przez Ciebie sprawy?</a:t>
            </a:r>
            <a:endParaRPr lang="pl-PL" sz="1200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717036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26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2015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901131"/>
              </p:ext>
            </p:extLst>
          </p:nvPr>
        </p:nvGraphicFramePr>
        <p:xfrm>
          <a:off x="972874" y="2566743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275088"/>
              </p:ext>
            </p:extLst>
          </p:nvPr>
        </p:nvGraphicFramePr>
        <p:xfrm>
          <a:off x="5221346" y="2566743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 smtClean="0">
                <a:solidFill>
                  <a:srgbClr val="808285"/>
                </a:solidFill>
              </a:rPr>
              <a:t>Po dopytaniu o opłaty urzędnik...</a:t>
            </a:r>
          </a:p>
          <a:p>
            <a:r>
              <a:rPr lang="pl-PL" dirty="0" smtClean="0">
                <a:solidFill>
                  <a:srgbClr val="808285"/>
                </a:solidFill>
              </a:rPr>
              <a:t>(zadawane gdy urzędnik nie poinformował </a:t>
            </a:r>
            <a:br>
              <a:rPr lang="pl-PL" dirty="0" smtClean="0">
                <a:solidFill>
                  <a:srgbClr val="808285"/>
                </a:solidFill>
              </a:rPr>
            </a:br>
            <a:r>
              <a:rPr lang="pl-PL" dirty="0" smtClean="0">
                <a:solidFill>
                  <a:srgbClr val="808285"/>
                </a:solidFill>
              </a:rPr>
              <a:t>o</a:t>
            </a:r>
            <a:r>
              <a:rPr lang="pl-PL" dirty="0">
                <a:solidFill>
                  <a:srgbClr val="808285"/>
                </a:solidFill>
              </a:rPr>
              <a:t> </a:t>
            </a:r>
            <a:r>
              <a:rPr lang="pl-PL" dirty="0" smtClean="0">
                <a:solidFill>
                  <a:srgbClr val="808285"/>
                </a:solidFill>
              </a:rPr>
              <a:t>opłatach lub ich braku) </a:t>
            </a:r>
            <a:endParaRPr lang="pl-PL" dirty="0">
              <a:solidFill>
                <a:srgbClr val="808285"/>
              </a:solidFill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 smtClean="0">
                <a:solidFill>
                  <a:srgbClr val="808285"/>
                </a:solidFill>
              </a:rPr>
              <a:t>Które ze stwierdzeń najlepiej opisuje to w jaki sposób urzędnik </a:t>
            </a:r>
            <a:r>
              <a:rPr lang="pl-PL" sz="1200" b="1" u="sng" dirty="0" smtClean="0">
                <a:solidFill>
                  <a:srgbClr val="808285"/>
                </a:solidFill>
              </a:rPr>
              <a:t>sam z siebie, bez Twojego dopytywania</a:t>
            </a:r>
            <a:r>
              <a:rPr lang="pl-PL" sz="1200" b="1" dirty="0" smtClean="0">
                <a:solidFill>
                  <a:srgbClr val="808285"/>
                </a:solidFill>
              </a:rPr>
              <a:t> poinformował Cię o opłatach/braku opłat jakie są wymagane przy załatwianiu  przedstawionej przez Ciebie sprawy?</a:t>
            </a:r>
            <a:endParaRPr lang="pl-PL" sz="1200" b="1" dirty="0">
              <a:solidFill>
                <a:srgbClr val="808285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375493" y="6526138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 </a:t>
            </a:r>
            <a:endParaRPr lang="en-GB" sz="1000" dirty="0">
              <a:solidFill>
                <a:srgbClr val="808285"/>
              </a:solidFill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61792"/>
              </p:ext>
            </p:extLst>
          </p:nvPr>
        </p:nvGraphicFramePr>
        <p:xfrm>
          <a:off x="180306" y="2421682"/>
          <a:ext cx="1800200" cy="39599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8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Podawał wyłącznie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42099"/>
              </p:ext>
            </p:extLst>
          </p:nvPr>
        </p:nvGraphicFramePr>
        <p:xfrm>
          <a:off x="920091" y="2214042"/>
          <a:ext cx="2428568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-35719" y="6486068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268130"/>
              </p:ext>
            </p:extLst>
          </p:nvPr>
        </p:nvGraphicFramePr>
        <p:xfrm>
          <a:off x="3852714" y="2599742"/>
          <a:ext cx="1944216" cy="3824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783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39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17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9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637761" y="2207573"/>
            <a:ext cx="38052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736542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Prostokąt 2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4572794" y="2140168"/>
            <a:ext cx="38052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539064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547082"/>
              </p:ext>
            </p:extLst>
          </p:nvPr>
        </p:nvGraphicFramePr>
        <p:xfrm>
          <a:off x="1044402" y="2493690"/>
          <a:ext cx="3816424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930174"/>
              </p:ext>
            </p:extLst>
          </p:nvPr>
        </p:nvGraphicFramePr>
        <p:xfrm>
          <a:off x="5149338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169984"/>
              </p:ext>
            </p:extLst>
          </p:nvPr>
        </p:nvGraphicFramePr>
        <p:xfrm>
          <a:off x="4332877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37761" y="1743982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93706"/>
              </p:ext>
            </p:extLst>
          </p:nvPr>
        </p:nvGraphicFramePr>
        <p:xfrm>
          <a:off x="108298" y="2593100"/>
          <a:ext cx="1872208" cy="2924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700585" y="6466370"/>
            <a:ext cx="295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** W 2015 zmiana podstawy procentowania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926168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645818"/>
            <a:ext cx="1200358" cy="10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08274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681006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137352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Prostokąt 1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991597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36180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7"/>
          <p:cNvSpPr txBox="1"/>
          <p:nvPr/>
        </p:nvSpPr>
        <p:spPr>
          <a:xfrm>
            <a:off x="4608512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1719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Żoliborz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63098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720839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7"/>
          <p:cNvSpPr txBox="1"/>
          <p:nvPr/>
        </p:nvSpPr>
        <p:spPr>
          <a:xfrm>
            <a:off x="0" y="6428701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31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7527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Żoliborz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874845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543975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191103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Żoliborz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89689"/>
              </p:ext>
            </p:extLst>
          </p:nvPr>
        </p:nvGraphicFramePr>
        <p:xfrm>
          <a:off x="614469" y="2422082"/>
          <a:ext cx="7557812" cy="393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Żoliborz</a:t>
            </a:r>
            <a:r>
              <a:rPr lang="pl-PL" sz="3500" dirty="0" smtClean="0"/>
              <a:t/>
            </a:r>
            <a:br>
              <a:rPr lang="pl-PL" sz="35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547852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67247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1_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1349</TotalTime>
  <Words>1931</Words>
  <Application>Microsoft Office PowerPoint</Application>
  <PresentationFormat>Niestandardowy</PresentationFormat>
  <Paragraphs>330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31</vt:i4>
      </vt:variant>
    </vt:vector>
  </HeadingPairs>
  <TitlesOfParts>
    <vt:vector size="33" baseType="lpstr">
      <vt:lpstr>ARC</vt:lpstr>
      <vt:lpstr>1_ARC</vt:lpstr>
      <vt:lpstr>TAJEMNICZY KLIENT URZĄD DZIELNICY ŻOLIBORZ</vt:lpstr>
      <vt:lpstr>Spis treści</vt:lpstr>
      <vt:lpstr>Informacje o metodzie</vt:lpstr>
      <vt:lpstr>Wyniki badania</vt:lpstr>
      <vt:lpstr>Kryteria oceny</vt:lpstr>
      <vt:lpstr>Wyniki badania</vt:lpstr>
      <vt:lpstr>Urząd Dzielnicy Żoliborz Otoczenie: Wygląd Urzędu (1)</vt:lpstr>
      <vt:lpstr>Urząd Dzielnicy Żoliborz Otoczenie: Wygląd Urzędu (2)</vt:lpstr>
      <vt:lpstr>Urząd Dzielnicy Żoliborz Otoczenie: Wygląd Urzędu (3)</vt:lpstr>
      <vt:lpstr>Urząd Dzielnicy Żoliborz Otoczenie: Wygląd Urzędu (4)</vt:lpstr>
      <vt:lpstr>Urząd Dzielnicy Żoliborz Otoczenie: Wygląd Urzędu (5)</vt:lpstr>
      <vt:lpstr>Urząd Dzielnicy Żoliborz Otoczenie: Wygląd Urzędu (6)</vt:lpstr>
      <vt:lpstr>Urząd Dzielnicy Żoliborz Otoczenie: Wygląd Urzędu (7)</vt:lpstr>
      <vt:lpstr>Wyniki badania</vt:lpstr>
      <vt:lpstr>Urząd Dzielnicy Żoliborz Wygląd zewnętrzny urzędnika i jego stanowisko pracy</vt:lpstr>
      <vt:lpstr>Wyniki badania</vt:lpstr>
      <vt:lpstr>Urząd Dzielnicy Żoliborz Zachowanie urzędnika wobec interesanta (1)</vt:lpstr>
      <vt:lpstr>Urząd Dzielnicy Żoliborz Zachowanie urzędnika wobec interesanta (2)</vt:lpstr>
      <vt:lpstr>Wyniki badania</vt:lpstr>
      <vt:lpstr>Urząd Dzielnicy Żoliborz Urzędnik: Obsługa przedstawionej sprawy (1)</vt:lpstr>
      <vt:lpstr>Urząd Dzielnicy Żoliborz Urzędnik: Obsługa przedstawionej sprawy (2)</vt:lpstr>
      <vt:lpstr>Urząd Dzielnicy Żoliborz Urzędnik: Obsługa przedstawionej sprawy (3)</vt:lpstr>
      <vt:lpstr>Wyniki badania</vt:lpstr>
      <vt:lpstr>Urząd Dzielnicy Żoliborz Urzędnik: Sposób załatwienia przedstawionej sprawy (1)</vt:lpstr>
      <vt:lpstr>Urząd Dzielnicy Żoliborz Urzędnik: Sposób załatwienia przedstawionej sprawy 2013/2014 (2)</vt:lpstr>
      <vt:lpstr>Urząd Dzielnicy Żoliborz Urzędnik: Sposób załatwienia przedstawionej sprawy 2015 (3)</vt:lpstr>
      <vt:lpstr>Urząd Dzielnicy Żoliborz Urzędnik: Sposób załatwienia przedstawionej sprawy (3)</vt:lpstr>
      <vt:lpstr>Urząd Dzielnicy Żoliborz Urzędnik: Sposób załatwiania przedstawionej sprawy (4)</vt:lpstr>
      <vt:lpstr>Urząd Dzielnicy Żoliborz Urzędnik: Sposób załatwienia przedstawionej sprawy (5)</vt:lpstr>
      <vt:lpstr>Urząd Dzielnicy Żoliborz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169</cp:revision>
  <dcterms:created xsi:type="dcterms:W3CDTF">2013-09-17T08:07:59Z</dcterms:created>
  <dcterms:modified xsi:type="dcterms:W3CDTF">2016-01-28T12:02:28Z</dcterms:modified>
</cp:coreProperties>
</file>