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  <p:sldMasterId id="2147483906" r:id="rId2"/>
  </p:sldMasterIdLst>
  <p:notesMasterIdLst>
    <p:notesMasterId r:id="rId34"/>
  </p:notesMasterIdLst>
  <p:sldIdLst>
    <p:sldId id="288" r:id="rId3"/>
    <p:sldId id="318" r:id="rId4"/>
    <p:sldId id="321" r:id="rId5"/>
    <p:sldId id="290" r:id="rId6"/>
    <p:sldId id="322" r:id="rId7"/>
    <p:sldId id="291" r:id="rId8"/>
    <p:sldId id="294" r:id="rId9"/>
    <p:sldId id="295" r:id="rId10"/>
    <p:sldId id="296" r:id="rId11"/>
    <p:sldId id="302" r:id="rId12"/>
    <p:sldId id="303" r:id="rId13"/>
    <p:sldId id="304" r:id="rId14"/>
    <p:sldId id="305" r:id="rId15"/>
    <p:sldId id="297" r:id="rId16"/>
    <p:sldId id="313" r:id="rId17"/>
    <p:sldId id="298" r:id="rId18"/>
    <p:sldId id="317" r:id="rId19"/>
    <p:sldId id="306" r:id="rId20"/>
    <p:sldId id="299" r:id="rId21"/>
    <p:sldId id="312" r:id="rId22"/>
    <p:sldId id="316" r:id="rId23"/>
    <p:sldId id="310" r:id="rId24"/>
    <p:sldId id="300" r:id="rId25"/>
    <p:sldId id="307" r:id="rId26"/>
    <p:sldId id="308" r:id="rId27"/>
    <p:sldId id="323" r:id="rId28"/>
    <p:sldId id="309" r:id="rId29"/>
    <p:sldId id="311" r:id="rId30"/>
    <p:sldId id="314" r:id="rId31"/>
    <p:sldId id="315" r:id="rId32"/>
    <p:sldId id="320" r:id="rId33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howGuides="1">
      <p:cViewPr varScale="1">
        <p:scale>
          <a:sx n="119" d="100"/>
          <a:sy n="119" d="100"/>
        </p:scale>
        <p:origin x="-1326" y="-9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PI/ delegatur BAISO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0.95000000000000029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PI/ delegatur BAISO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PI/ delegatur BAISO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9785344"/>
        <c:axId val="119786880"/>
      </c:barChart>
      <c:catAx>
        <c:axId val="1197853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9786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978688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97853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7983488"/>
        <c:axId val="177985024"/>
      </c:barChart>
      <c:catAx>
        <c:axId val="1779834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7985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79850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798348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36889472"/>
        <c:axId val="136891008"/>
      </c:barChart>
      <c:catAx>
        <c:axId val="13688947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36891008"/>
        <c:crosses val="autoZero"/>
        <c:auto val="1"/>
        <c:lblAlgn val="ctr"/>
        <c:lblOffset val="100"/>
        <c:noMultiLvlLbl val="0"/>
      </c:catAx>
      <c:valAx>
        <c:axId val="13689100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368894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0.65</c:v>
                </c:pt>
                <c:pt idx="1">
                  <c:v>0.2</c:v>
                </c:pt>
                <c:pt idx="2">
                  <c:v>0.15</c:v>
                </c:pt>
                <c:pt idx="3">
                  <c:v>0.4</c:v>
                </c:pt>
                <c:pt idx="4">
                  <c:v>0.15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0.8</c:v>
                </c:pt>
                <c:pt idx="1">
                  <c:v>0.1</c:v>
                </c:pt>
                <c:pt idx="2">
                  <c:v>0.3</c:v>
                </c:pt>
                <c:pt idx="3">
                  <c:v>0.1</c:v>
                </c:pt>
                <c:pt idx="4">
                  <c:v>0.05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0.45</c:v>
                </c:pt>
                <c:pt idx="1">
                  <c:v>0</c:v>
                </c:pt>
                <c:pt idx="2">
                  <c:v>0.45</c:v>
                </c:pt>
                <c:pt idx="3">
                  <c:v>0.1</c:v>
                </c:pt>
                <c:pt idx="4">
                  <c:v>0</c:v>
                </c:pt>
                <c:pt idx="5">
                  <c:v>0.1</c:v>
                </c:pt>
                <c:pt idx="6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40810880"/>
        <c:axId val="141084928"/>
      </c:barChart>
      <c:catAx>
        <c:axId val="1408108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1084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108492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8108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Sheet1!$A$4:$A$28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Sheet1!$B$2:$B$28</c:f>
              <c:numCache>
                <c:formatCode>0%</c:formatCode>
                <c:ptCount val="19"/>
                <c:pt idx="0">
                  <c:v>1</c:v>
                </c:pt>
                <c:pt idx="1">
                  <c:v>0.95</c:v>
                </c:pt>
                <c:pt idx="2">
                  <c:v>0.85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2">
                  <c:v>1</c:v>
                </c:pt>
                <c:pt idx="13">
                  <c:v>0.95</c:v>
                </c:pt>
                <c:pt idx="14">
                  <c:v>1</c:v>
                </c:pt>
                <c:pt idx="16">
                  <c:v>0.15</c:v>
                </c:pt>
                <c:pt idx="17">
                  <c:v>0.05</c:v>
                </c:pt>
                <c:pt idx="18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Sheet1!$A$4:$A$28</c:f>
              <c:strCache>
                <c:ptCount val="17"/>
                <c:pt idx="0">
                  <c:v>Czy odległość blatów  stolików od wzorów wypełnionych formularzy  wniosków na tablicach  w skoroszytach jest odpowiednia?</c:v>
                </c:pt>
                <c:pt idx="4">
                  <c:v>Czy liczba blatów  stolików do pisania formularzy  wniosków jest wystarczająca?</c:v>
                </c:pt>
                <c:pt idx="8">
                  <c:v>Czy ilość miejsc siedzących dla oczekujących jest wystarczająca?</c:v>
                </c:pt>
                <c:pt idx="12">
                  <c:v>Czy działa system numerkowy?</c:v>
                </c:pt>
                <c:pt idx="16">
                  <c:v>Czy któryś z pracowników podszedł i zaoferował pomoc?</c:v>
                </c:pt>
              </c:strCache>
            </c:strRef>
          </c:cat>
          <c:val>
            <c:numRef>
              <c:f>Sheet1!$C$2:$C$28</c:f>
              <c:numCache>
                <c:formatCode>0%</c:formatCode>
                <c:ptCount val="19"/>
                <c:pt idx="1">
                  <c:v>0.05</c:v>
                </c:pt>
                <c:pt idx="2">
                  <c:v>0.15</c:v>
                </c:pt>
                <c:pt idx="13">
                  <c:v>0.05</c:v>
                </c:pt>
                <c:pt idx="16">
                  <c:v>0.85</c:v>
                </c:pt>
                <c:pt idx="17">
                  <c:v>0.95</c:v>
                </c:pt>
                <c:pt idx="18">
                  <c:v>0.95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55773952"/>
        <c:axId val="155878144"/>
      </c:barChart>
      <c:catAx>
        <c:axId val="15577395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55878144"/>
        <c:crosses val="autoZero"/>
        <c:auto val="1"/>
        <c:lblAlgn val="ctr"/>
        <c:lblOffset val="100"/>
        <c:noMultiLvlLbl val="0"/>
      </c:catAx>
      <c:valAx>
        <c:axId val="1558781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577395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3624772313296856"/>
          <c:w val="0.86278195488721798"/>
          <c:h val="6.55737704918033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0646630236794172E-2"/>
          <c:w val="1"/>
          <c:h val="0.8915597428377978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9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1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Sheet1!$B$2:$B$29</c:f>
              <c:numCache>
                <c:formatCode>0%</c:formatCode>
                <c:ptCount val="19"/>
                <c:pt idx="0">
                  <c:v>0.95238095238095222</c:v>
                </c:pt>
                <c:pt idx="1">
                  <c:v>0.9</c:v>
                </c:pt>
                <c:pt idx="2">
                  <c:v>0.95000000000000007</c:v>
                </c:pt>
                <c:pt idx="4">
                  <c:v>1</c:v>
                </c:pt>
                <c:pt idx="5">
                  <c:v>1</c:v>
                </c:pt>
                <c:pt idx="6">
                  <c:v>0.85714285714285721</c:v>
                </c:pt>
                <c:pt idx="12">
                  <c:v>0.52380952380952384</c:v>
                </c:pt>
                <c:pt idx="13">
                  <c:v>0.95000000000000007</c:v>
                </c:pt>
                <c:pt idx="14">
                  <c:v>0.85714285714285721</c:v>
                </c:pt>
                <c:pt idx="16">
                  <c:v>0.71428571428571441</c:v>
                </c:pt>
                <c:pt idx="17">
                  <c:v>0.55000000000000004</c:v>
                </c:pt>
                <c:pt idx="18">
                  <c:v>0.95000000000000007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1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Sheet1!$C$2:$C$29</c:f>
              <c:numCache>
                <c:formatCode>0%</c:formatCode>
                <c:ptCount val="19"/>
                <c:pt idx="1">
                  <c:v>0.05</c:v>
                </c:pt>
                <c:pt idx="2">
                  <c:v>0.05</c:v>
                </c:pt>
                <c:pt idx="6">
                  <c:v>4.7619047619047623E-2</c:v>
                </c:pt>
                <c:pt idx="8">
                  <c:v>0.90476190476190466</c:v>
                </c:pt>
                <c:pt idx="9">
                  <c:v>1</c:v>
                </c:pt>
                <c:pt idx="10">
                  <c:v>0.95238095238095244</c:v>
                </c:pt>
                <c:pt idx="12">
                  <c:v>0.42857142857142855</c:v>
                </c:pt>
                <c:pt idx="13">
                  <c:v>0.05</c:v>
                </c:pt>
                <c:pt idx="14">
                  <c:v>9.5238095238095247E-2</c:v>
                </c:pt>
                <c:pt idx="16">
                  <c:v>0.23809523809523811</c:v>
                </c:pt>
                <c:pt idx="17">
                  <c:v>0.45</c:v>
                </c:pt>
                <c:pt idx="18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Sheet1!$A$4:$A$29</c:f>
              <c:strCache>
                <c:ptCount val="17"/>
                <c:pt idx="0">
                  <c:v>Czy urzędnik jest ubrany “na służbowo”?</c:v>
                </c:pt>
                <c:pt idx="4">
                  <c:v>Czy na biurku urzędnika jest porządek?</c:v>
                </c:pt>
                <c:pt idx="8">
                  <c:v>Czy na biurku są naczynia? </c:v>
                </c:pt>
                <c:pt idx="11">
                  <c:v>Czy na biurku urzędnika znajdują się tylko przedmioty związane z pracą? 
</c:v>
                </c:pt>
                <c:pt idx="16">
                  <c:v>Czy urzędnik ma identyfikator z imieniem  i nazwiskiem?</c:v>
                </c:pt>
              </c:strCache>
            </c:strRef>
          </c:cat>
          <c:val>
            <c:numRef>
              <c:f>Sheet1!$D$2:$D$29</c:f>
              <c:numCache>
                <c:formatCode>0%</c:formatCode>
                <c:ptCount val="19"/>
                <c:pt idx="0">
                  <c:v>4.7619047619047623E-2</c:v>
                </c:pt>
                <c:pt idx="1">
                  <c:v>0.05</c:v>
                </c:pt>
                <c:pt idx="6">
                  <c:v>9.5238095238095247E-2</c:v>
                </c:pt>
                <c:pt idx="8">
                  <c:v>9.5238095238095247E-2</c:v>
                </c:pt>
                <c:pt idx="10">
                  <c:v>4.7619047619047623E-2</c:v>
                </c:pt>
                <c:pt idx="12">
                  <c:v>4.7619047619047623E-2</c:v>
                </c:pt>
                <c:pt idx="14">
                  <c:v>4.7619047619047623E-2</c:v>
                </c:pt>
                <c:pt idx="16">
                  <c:v>4.7619047619047623E-2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79747840"/>
        <c:axId val="179832320"/>
      </c:barChart>
      <c:catAx>
        <c:axId val="1797478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79832320"/>
        <c:crosses val="autoZero"/>
        <c:auto val="1"/>
        <c:lblAlgn val="ctr"/>
        <c:lblOffset val="100"/>
        <c:noMultiLvlLbl val="0"/>
      </c:catAx>
      <c:valAx>
        <c:axId val="1798323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974784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787864298725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(N=21)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</c:v>
                </c:pt>
                <c:pt idx="1">
                  <c:v>0.36</c:v>
                </c:pt>
                <c:pt idx="2">
                  <c:v>0.6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3625749872584065E-2"/>
                  <c:y val="-0.3694756235985642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(N=21)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0.4</c:v>
                </c:pt>
                <c:pt idx="1">
                  <c:v>0.4</c:v>
                </c:pt>
                <c:pt idx="2">
                  <c:v>0.3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(N=21)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0.27</c:v>
                </c:pt>
                <c:pt idx="1">
                  <c:v>0.24</c:v>
                </c:pt>
                <c:pt idx="2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4660224"/>
        <c:axId val="4670208"/>
      </c:barChart>
      <c:catAx>
        <c:axId val="466022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4670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702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4660224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596E-3"/>
          <c:y val="0.58181818181818157"/>
          <c:w val="0.97693574958813945"/>
          <c:h val="0.29090909090909123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8526464"/>
        <c:axId val="8573312"/>
      </c:barChart>
      <c:catAx>
        <c:axId val="852646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8573312"/>
        <c:crosses val="autoZero"/>
        <c:auto val="1"/>
        <c:lblAlgn val="ctr"/>
        <c:lblOffset val="100"/>
        <c:noMultiLvlLbl val="0"/>
      </c:catAx>
      <c:valAx>
        <c:axId val="85733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85264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6285549157735925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4.483238535579484E-3"/>
                  <c:y val="-3.2354740061162081E-3"/>
                </c:manualLayout>
              </c:layout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  <c:pt idx="4">
                  <c:v>Tak, przywitał, ale użył innych słów a powitanie nie było uprzejme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  <c:pt idx="4">
                  <c:v>Tak, przywitał, ale użył innych słów a powitanie nie było uprzejme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0.1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  <c:pt idx="4">
                  <c:v>Tak, przywitał, ale użył innych słów a powitanie nie było uprzejme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0.8600000000000001</c:v>
                </c:pt>
                <c:pt idx="1">
                  <c:v>0.05</c:v>
                </c:pt>
                <c:pt idx="2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768384"/>
        <c:axId val="32769920"/>
      </c:barChart>
      <c:catAx>
        <c:axId val="327683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7699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7699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7683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0.95</c:v>
                </c:pt>
                <c:pt idx="1">
                  <c:v>0.8</c:v>
                </c:pt>
                <c:pt idx="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2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0.05</c:v>
                </c:pt>
                <c:pt idx="1">
                  <c:v>0.2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2863360"/>
        <c:axId val="32864896"/>
      </c:barChart>
      <c:catAx>
        <c:axId val="328633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64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6489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32863360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42"/>
          <c:w val="0.84452303292310371"/>
          <c:h val="0.23531051283619711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6572542168048810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0.95000000000000007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123328"/>
        <c:axId val="33129216"/>
      </c:barChart>
      <c:catAx>
        <c:axId val="331233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129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12921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33123328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501"/>
          <c:w val="1"/>
          <c:h val="0.27187829378586653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3.5999999999999988</c:v>
                </c:pt>
                <c:pt idx="2" formatCode="###0.0">
                  <c:v>0.70000000000000018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7.3</c:v>
                </c:pt>
                <c:pt idx="2" formatCode="0.0">
                  <c:v>1.5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3.1</c:v>
                </c:pt>
                <c:pt idx="2" formatCode="0.0">
                  <c:v>0.70000000000000018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21359360"/>
        <c:axId val="121488512"/>
      </c:barChart>
      <c:catAx>
        <c:axId val="1213593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21488512"/>
        <c:crosses val="autoZero"/>
        <c:auto val="1"/>
        <c:lblAlgn val="ctr"/>
        <c:lblOffset val="100"/>
        <c:noMultiLvlLbl val="0"/>
      </c:catAx>
      <c:valAx>
        <c:axId val="121488512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121359360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10">
                  <c:v>0.05</c:v>
                </c:pt>
                <c:pt idx="18">
                  <c:v>0.1</c:v>
                </c:pt>
                <c:pt idx="20">
                  <c:v>0.95000000000000029</c:v>
                </c:pt>
                <c:pt idx="21">
                  <c:v>0.95000000000000029</c:v>
                </c:pt>
                <c:pt idx="2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"/>
                  <c:y val="-1.361111111111110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General</c:formatCode>
                <c:ptCount val="24"/>
                <c:pt idx="8" formatCode="0%">
                  <c:v>1</c:v>
                </c:pt>
                <c:pt idx="9" formatCode="0%">
                  <c:v>1</c:v>
                </c:pt>
                <c:pt idx="10" formatCode="0%">
                  <c:v>0.95000000000000029</c:v>
                </c:pt>
                <c:pt idx="12" formatCode="0%">
                  <c:v>1</c:v>
                </c:pt>
                <c:pt idx="13" formatCode="0%">
                  <c:v>1</c:v>
                </c:pt>
                <c:pt idx="14" formatCode="0%">
                  <c:v>1</c:v>
                </c:pt>
                <c:pt idx="16" formatCode="0%">
                  <c:v>1</c:v>
                </c:pt>
                <c:pt idx="17" formatCode="0%">
                  <c:v>1</c:v>
                </c:pt>
                <c:pt idx="18" formatCode="0%">
                  <c:v>1</c:v>
                </c:pt>
                <c:pt idx="20" formatCode="0%">
                  <c:v>0.05</c:v>
                </c:pt>
                <c:pt idx="21" formatCode="0%">
                  <c:v>0.05</c:v>
                </c:pt>
                <c:pt idx="2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145984"/>
        <c:axId val="33147520"/>
      </c:barChart>
      <c:catAx>
        <c:axId val="3314598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147520"/>
        <c:crosses val="autoZero"/>
        <c:auto val="1"/>
        <c:lblAlgn val="ctr"/>
        <c:lblOffset val="100"/>
        <c:noMultiLvlLbl val="0"/>
      </c:catAx>
      <c:valAx>
        <c:axId val="331475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4598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625462962962964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46548234280800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1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Sheet1!$A$3:$A$17</c:f>
              <c:strCache>
                <c:ptCount val="8"/>
                <c:pt idx="0">
                  <c:v>Czy urzędnik dopytywał o szczegóły przedstawionej przez Ciebie sprawy</c:v>
                </c:pt>
                <c:pt idx="5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Sheet1!$B$2:$B$17</c:f>
              <c:numCache>
                <c:formatCode>0%</c:formatCode>
                <c:ptCount val="11"/>
                <c:pt idx="0">
                  <c:v>0.81</c:v>
                </c:pt>
                <c:pt idx="1">
                  <c:v>0.9</c:v>
                </c:pt>
                <c:pt idx="2">
                  <c:v>0.7100000000000003</c:v>
                </c:pt>
                <c:pt idx="4">
                  <c:v>1</c:v>
                </c:pt>
                <c:pt idx="5">
                  <c:v>1</c:v>
                </c:pt>
                <c:pt idx="6">
                  <c:v>0.95000000000000029</c:v>
                </c:pt>
                <c:pt idx="8">
                  <c:v>0.05</c:v>
                </c:pt>
                <c:pt idx="9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Sheet1!$A$3:$A$17</c:f>
              <c:strCache>
                <c:ptCount val="8"/>
                <c:pt idx="0">
                  <c:v>Czy urzędnik dopytywał o szczegóły przedstawionej przez Ciebie sprawy</c:v>
                </c:pt>
                <c:pt idx="5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Sheet1!$C$2:$C$17</c:f>
              <c:numCache>
                <c:formatCode>0%</c:formatCode>
                <c:ptCount val="11"/>
                <c:pt idx="0">
                  <c:v>0.19</c:v>
                </c:pt>
                <c:pt idx="1">
                  <c:v>0.1</c:v>
                </c:pt>
                <c:pt idx="2">
                  <c:v>0.29000000000000015</c:v>
                </c:pt>
                <c:pt idx="6">
                  <c:v>0.05</c:v>
                </c:pt>
                <c:pt idx="8">
                  <c:v>0.95000000000000029</c:v>
                </c:pt>
                <c:pt idx="9">
                  <c:v>0.95000000000000029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759232"/>
        <c:axId val="33760768"/>
      </c:barChart>
      <c:catAx>
        <c:axId val="3375923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760768"/>
        <c:crosses val="autoZero"/>
        <c:auto val="1"/>
        <c:lblAlgn val="ctr"/>
        <c:lblOffset val="100"/>
        <c:noMultiLvlLbl val="0"/>
      </c:catAx>
      <c:valAx>
        <c:axId val="337607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75923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27"/>
          <c:w val="0.84773526228702545"/>
          <c:h val="6.497251216522421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0.56999999999999995</c:v>
                </c:pt>
                <c:pt idx="1">
                  <c:v>0.24</c:v>
                </c:pt>
                <c:pt idx="2">
                  <c:v>0.1</c:v>
                </c:pt>
                <c:pt idx="3">
                  <c:v>0</c:v>
                </c:pt>
                <c:pt idx="4">
                  <c:v>0.19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</c:v>
                </c:pt>
                <c:pt idx="1">
                  <c:v>0.25</c:v>
                </c:pt>
                <c:pt idx="2">
                  <c:v>0.05</c:v>
                </c:pt>
                <c:pt idx="3">
                  <c:v>0.14000000000000001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0.76190476190476186</c:v>
                </c:pt>
                <c:pt idx="1">
                  <c:v>9.5238095238095233E-2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894784"/>
        <c:axId val="33896320"/>
      </c:barChart>
      <c:catAx>
        <c:axId val="338947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8963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8963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8947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19760888686297E-2"/>
          <c:y val="5.9422750424448473E-2"/>
          <c:w val="0.586921156790566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(N=12)**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(N=12)**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0.5</c:v>
                </c:pt>
                <c:pt idx="1">
                  <c:v>0.4</c:v>
                </c:pt>
                <c:pt idx="2">
                  <c:v>0.56999999999999995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09E-2"/>
                  <c:y val="-1.7134391838927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34E-3"/>
                  <c:y val="-2.06998480615144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(N=12)**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0.5</c:v>
                </c:pt>
                <c:pt idx="1">
                  <c:v>0.55000000000000004</c:v>
                </c:pt>
                <c:pt idx="2">
                  <c:v>0.43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973376"/>
        <c:axId val="33974912"/>
      </c:barChart>
      <c:catAx>
        <c:axId val="3397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9749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7491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3973376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75469304818060401"/>
          <c:y val="0.42074402354581419"/>
          <c:w val="0.2453068169969905"/>
          <c:h val="0.20504640185259315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009472"/>
        <c:axId val="34011008"/>
      </c:barChart>
      <c:catAx>
        <c:axId val="3400947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4011008"/>
        <c:crosses val="autoZero"/>
        <c:auto val="1"/>
        <c:lblAlgn val="ctr"/>
        <c:lblOffset val="100"/>
        <c:noMultiLvlLbl val="0"/>
      </c:catAx>
      <c:valAx>
        <c:axId val="3401100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40094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114560"/>
        <c:axId val="34120448"/>
      </c:barChart>
      <c:catAx>
        <c:axId val="3411456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4120448"/>
        <c:crosses val="autoZero"/>
        <c:auto val="1"/>
        <c:lblAlgn val="ctr"/>
        <c:lblOffset val="100"/>
        <c:noMultiLvlLbl val="0"/>
      </c:catAx>
      <c:valAx>
        <c:axId val="3412044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41145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576397829435075"/>
          <c:y val="9.6774193548387379E-3"/>
          <c:w val="0.58651653084297828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0.86</c:v>
                </c:pt>
                <c:pt idx="1">
                  <c:v>0.1</c:v>
                </c:pt>
                <c:pt idx="2">
                  <c:v>0.1</c:v>
                </c:pt>
                <c:pt idx="3">
                  <c:v>0.14000000000000001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</c:v>
                </c:pt>
                <c:pt idx="1">
                  <c:v>0.05</c:v>
                </c:pt>
                <c:pt idx="2">
                  <c:v>0</c:v>
                </c:pt>
                <c:pt idx="3">
                  <c:v>0.1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0.90476190476190477</c:v>
                </c:pt>
                <c:pt idx="1">
                  <c:v>0</c:v>
                </c:pt>
                <c:pt idx="2">
                  <c:v>0</c:v>
                </c:pt>
                <c:pt idx="3">
                  <c:v>9.5238095238095233E-2</c:v>
                </c:pt>
                <c:pt idx="4">
                  <c:v>4.7619047619047616E-2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36448"/>
        <c:axId val="34137984"/>
      </c:barChart>
      <c:catAx>
        <c:axId val="341364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379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379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3644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55381782407407409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0.38</c:v>
                </c:pt>
                <c:pt idx="1">
                  <c:v>0.28999999999999998</c:v>
                </c:pt>
                <c:pt idx="2">
                  <c:v>0.19</c:v>
                </c:pt>
                <c:pt idx="3">
                  <c:v>0.28999999999999998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3"/>
              <c:layout>
                <c:manualLayout>
                  <c:x val="8.760648148148147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0.14285714285714288</c:v>
                </c:pt>
                <c:pt idx="1">
                  <c:v>4.7619047619047616E-2</c:v>
                </c:pt>
                <c:pt idx="2">
                  <c:v>0</c:v>
                </c:pt>
                <c:pt idx="3">
                  <c:v>0.80952380952380953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</c:v>
                </c:pt>
                <c:pt idx="1">
                  <c:v>0.1</c:v>
                </c:pt>
                <c:pt idx="2">
                  <c:v>0</c:v>
                </c:pt>
                <c:pt idx="3">
                  <c:v>0.7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038336"/>
        <c:axId val="35039872"/>
      </c:barChart>
      <c:catAx>
        <c:axId val="35038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039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3987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03833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145216"/>
        <c:axId val="35146752"/>
      </c:barChart>
      <c:catAx>
        <c:axId val="3514521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146752"/>
        <c:crosses val="autoZero"/>
        <c:auto val="1"/>
        <c:lblAlgn val="ctr"/>
        <c:lblOffset val="100"/>
        <c:noMultiLvlLbl val="0"/>
      </c:catAx>
      <c:valAx>
        <c:axId val="3514675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1452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0.76</c:v>
                </c:pt>
                <c:pt idx="1">
                  <c:v>0.81</c:v>
                </c:pt>
                <c:pt idx="2">
                  <c:v>0.71</c:v>
                </c:pt>
                <c:pt idx="3">
                  <c:v>0.52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</c:v>
                </c:pt>
                <c:pt idx="1">
                  <c:v>0.9</c:v>
                </c:pt>
                <c:pt idx="2">
                  <c:v>0.9</c:v>
                </c:pt>
                <c:pt idx="3">
                  <c:v>0.9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0.8571428571428571</c:v>
                </c:pt>
                <c:pt idx="1">
                  <c:v>0.5714285714285714</c:v>
                </c:pt>
                <c:pt idx="2">
                  <c:v>0.76190476190476186</c:v>
                </c:pt>
                <c:pt idx="3">
                  <c:v>0.33333333333333331</c:v>
                </c:pt>
                <c:pt idx="4">
                  <c:v>4.7619047619047616E-2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199616"/>
        <c:axId val="35205504"/>
      </c:barChart>
      <c:catAx>
        <c:axId val="351996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205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20550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1996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28599936"/>
        <c:axId val="128601472"/>
      </c:barChart>
      <c:catAx>
        <c:axId val="12859993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28601472"/>
        <c:crosses val="autoZero"/>
        <c:auto val="1"/>
        <c:lblAlgn val="ctr"/>
        <c:lblOffset val="100"/>
        <c:noMultiLvlLbl val="0"/>
      </c:catAx>
      <c:valAx>
        <c:axId val="12860147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2859993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220864"/>
        <c:axId val="35222656"/>
      </c:barChart>
      <c:catAx>
        <c:axId val="3522086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222656"/>
        <c:crosses val="autoZero"/>
        <c:auto val="1"/>
        <c:lblAlgn val="ctr"/>
        <c:lblOffset val="100"/>
        <c:noMultiLvlLbl val="0"/>
      </c:catAx>
      <c:valAx>
        <c:axId val="3522265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2208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6.1842907467216011E-2"/>
          <c:y val="8.4700546885420835E-2"/>
          <c:w val="0.93473682772767519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4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0.25</c:v>
                </c:pt>
                <c:pt idx="2">
                  <c:v>0.1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0.23809523809523811</c:v>
                </c:pt>
                <c:pt idx="1">
                  <c:v>0.23809523809523811</c:v>
                </c:pt>
                <c:pt idx="2">
                  <c:v>4.7619047619047616E-2</c:v>
                </c:pt>
                <c:pt idx="3">
                  <c:v>0</c:v>
                </c:pt>
                <c:pt idx="4">
                  <c:v>0.47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236864"/>
        <c:axId val="35250944"/>
      </c:barChart>
      <c:catAx>
        <c:axId val="352368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250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2509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2368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5685168981481481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0.65</c:v>
                </c:pt>
                <c:pt idx="1">
                  <c:v>0</c:v>
                </c:pt>
                <c:pt idx="2">
                  <c:v>0</c:v>
                </c:pt>
                <c:pt idx="3">
                  <c:v>0.35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2">
                  <c:v>0.05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364864"/>
        <c:axId val="35366400"/>
      </c:barChart>
      <c:catAx>
        <c:axId val="353648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366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66400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53648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(N=4*)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660160"/>
        <c:axId val="35661696"/>
      </c:barChart>
      <c:catAx>
        <c:axId val="3566016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661696"/>
        <c:crosses val="autoZero"/>
        <c:auto val="1"/>
        <c:lblAlgn val="ctr"/>
        <c:lblOffset val="100"/>
        <c:noMultiLvlLbl val="0"/>
      </c:catAx>
      <c:valAx>
        <c:axId val="356616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6601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0748369722828901"/>
          <c:y val="8.4700546885420835E-2"/>
          <c:w val="0.489178680900879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</c:strCache>
            </c:strRef>
          </c:cat>
          <c:val>
            <c:numRef>
              <c:f>Sheet1!$B$2:$B$5</c:f>
              <c:numCache>
                <c:formatCode>###0%</c:formatCode>
                <c:ptCount val="4"/>
                <c:pt idx="0">
                  <c:v>0.41176470588235292</c:v>
                </c:pt>
                <c:pt idx="1">
                  <c:v>0.41176470588235292</c:v>
                </c:pt>
                <c:pt idx="2">
                  <c:v>0.17647058823529413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1"/>
        <c:axId val="35710080"/>
        <c:axId val="35713024"/>
      </c:barChart>
      <c:catAx>
        <c:axId val="357100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713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713024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357100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99768518518518"/>
          <c:y val="6.4515800203873595E-3"/>
          <c:w val="0.46856319444444444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42875E-2"/>
                  <c:y val="6.47324159021406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6137216"/>
        <c:axId val="36143104"/>
      </c:barChart>
      <c:catAx>
        <c:axId val="361372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143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431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61372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(N=17*)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320000"/>
        <c:axId val="56321536"/>
      </c:barChart>
      <c:catAx>
        <c:axId val="5632000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6321536"/>
        <c:crosses val="autoZero"/>
        <c:auto val="1"/>
        <c:lblAlgn val="ctr"/>
        <c:lblOffset val="100"/>
        <c:noMultiLvlLbl val="0"/>
      </c:catAx>
      <c:valAx>
        <c:axId val="5632153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3200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1082131909912065"/>
          <c:y val="0"/>
          <c:w val="0.489178680900879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(N=10)**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339456"/>
        <c:axId val="56349440"/>
      </c:barChart>
      <c:catAx>
        <c:axId val="5633945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6349440"/>
        <c:crosses val="autoZero"/>
        <c:auto val="1"/>
        <c:lblAlgn val="ctr"/>
        <c:lblOffset val="100"/>
        <c:noMultiLvlLbl val="0"/>
      </c:catAx>
      <c:valAx>
        <c:axId val="563494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3394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4526905302218993"/>
          <c:y val="0"/>
          <c:w val="0.849641731305706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404224"/>
        <c:axId val="56406016"/>
      </c:barChart>
      <c:catAx>
        <c:axId val="5640422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6406016"/>
        <c:crosses val="autoZero"/>
        <c:auto val="1"/>
        <c:lblAlgn val="ctr"/>
        <c:lblOffset val="100"/>
        <c:noMultiLvlLbl val="0"/>
      </c:catAx>
      <c:valAx>
        <c:axId val="564060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4042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4860667445445"/>
          <c:y val="7.2600468758932099E-2"/>
          <c:w val="0.849641731305706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60760072357551664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4"/>
                <c:pt idx="0">
                  <c:v>Tak, w kasie </c:v>
                </c:pt>
                <c:pt idx="1">
                  <c:v>Tak, w banku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4"/>
                <c:pt idx="0">
                  <c:v>0.8</c:v>
                </c:pt>
                <c:pt idx="1">
                  <c:v>0</c:v>
                </c:pt>
                <c:pt idx="2">
                  <c:v>0.2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4"/>
                <c:pt idx="0">
                  <c:v>Tak, w kasie </c:v>
                </c:pt>
                <c:pt idx="1">
                  <c:v>Tak, w banku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4"/>
                <c:pt idx="0">
                  <c:v>0.35</c:v>
                </c:pt>
                <c:pt idx="1">
                  <c:v>0.05</c:v>
                </c:pt>
                <c:pt idx="2">
                  <c:v>0</c:v>
                </c:pt>
                <c:pt idx="3">
                  <c:v>0.6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4"/>
                <c:pt idx="0">
                  <c:v>Tak, w kasie </c:v>
                </c:pt>
                <c:pt idx="1">
                  <c:v>Tak, w banku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4"/>
                <c:pt idx="0">
                  <c:v>0.2857142857142857</c:v>
                </c:pt>
                <c:pt idx="1">
                  <c:v>0.1</c:v>
                </c:pt>
                <c:pt idx="2">
                  <c:v>0</c:v>
                </c:pt>
                <c:pt idx="3">
                  <c:v>0.66666666666666663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421760"/>
        <c:axId val="56427648"/>
      </c:barChart>
      <c:catAx>
        <c:axId val="564217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276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276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2176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Na tablicy</c:v>
                </c:pt>
                <c:pt idx="5">
                  <c:v>W innym miejscu 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0.75</c:v>
                </c:pt>
                <c:pt idx="1">
                  <c:v>0.4</c:v>
                </c:pt>
                <c:pt idx="2">
                  <c:v>0.2</c:v>
                </c:pt>
                <c:pt idx="3">
                  <c:v>0.15</c:v>
                </c:pt>
                <c:pt idx="4">
                  <c:v>0</c:v>
                </c:pt>
                <c:pt idx="5">
                  <c:v>0.2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Na tablicy</c:v>
                </c:pt>
                <c:pt idx="5">
                  <c:v>W innym miejscu 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1</c:v>
                </c:pt>
                <c:pt idx="1">
                  <c:v>0.25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Na tablicy</c:v>
                </c:pt>
                <c:pt idx="5">
                  <c:v>W innym miejscu 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7"/>
                <c:pt idx="0">
                  <c:v>0.85</c:v>
                </c:pt>
                <c:pt idx="1">
                  <c:v>0.15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36345088"/>
        <c:axId val="136346624"/>
      </c:barChart>
      <c:catAx>
        <c:axId val="1363450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6346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634662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634508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65377152777777781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8.819444444444562E-3"/>
                  <c:y val="-1.0788311247026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0.85714285714285743</c:v>
                </c:pt>
                <c:pt idx="1">
                  <c:v>4.7619047619047623E-2</c:v>
                </c:pt>
                <c:pt idx="2">
                  <c:v>9.5238095238095247E-2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0.85000000000000031</c:v>
                </c:pt>
                <c:pt idx="1">
                  <c:v>0.1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0.6190476190476194</c:v>
                </c:pt>
                <c:pt idx="1">
                  <c:v>4.7619047619047623E-2</c:v>
                </c:pt>
                <c:pt idx="2">
                  <c:v>0.33333333333333337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451456"/>
        <c:axId val="56452992"/>
      </c:barChart>
      <c:catAx>
        <c:axId val="56451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52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529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514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0.95238095238095222</c:v>
                </c:pt>
                <c:pt idx="1">
                  <c:v>0.8</c:v>
                </c:pt>
                <c:pt idx="2">
                  <c:v>0.52380952380952384</c:v>
                </c:pt>
                <c:pt idx="4">
                  <c:v>0.33333333333333331</c:v>
                </c:pt>
                <c:pt idx="5">
                  <c:v>0.35000000000000014</c:v>
                </c:pt>
                <c:pt idx="6">
                  <c:v>0.38095238095238126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4.7619047619047623E-2</c:v>
                </c:pt>
                <c:pt idx="1">
                  <c:v>0.2</c:v>
                </c:pt>
                <c:pt idx="2">
                  <c:v>0.47619047619047639</c:v>
                </c:pt>
                <c:pt idx="4">
                  <c:v>0.38095238095238126</c:v>
                </c:pt>
                <c:pt idx="5">
                  <c:v>0.5</c:v>
                </c:pt>
                <c:pt idx="6">
                  <c:v>0.6190476190476194</c:v>
                </c:pt>
              </c:numCache>
            </c:numRef>
          </c:val>
        </c:ser>
        <c:ser>
          <c:idx val="2"/>
          <c:order val="2"/>
          <c:tx>
            <c:strRef>
              <c:f>Sheet1!$D$1:$D$2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0.28571428571428592</c:v>
                </c:pt>
                <c:pt idx="5" formatCode="0%">
                  <c:v>0.15000000000000008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6477568"/>
        <c:axId val="56479104"/>
      </c:barChart>
      <c:catAx>
        <c:axId val="5647756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6479104"/>
        <c:crosses val="autoZero"/>
        <c:auto val="1"/>
        <c:lblAlgn val="ctr"/>
        <c:lblOffset val="100"/>
        <c:noMultiLvlLbl val="0"/>
      </c:catAx>
      <c:valAx>
        <c:axId val="564791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7756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t"/>
      <c:layout>
        <c:manualLayout>
          <c:xMode val="edge"/>
          <c:yMode val="edge"/>
          <c:x val="0"/>
          <c:y val="0.45995691096170277"/>
          <c:w val="1"/>
          <c:h val="6.9239936604633304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80456419753086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1">
                  <c:v>0.05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1</c:v>
                </c:pt>
                <c:pt idx="1">
                  <c:v>0.95</c:v>
                </c:pt>
                <c:pt idx="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6863744"/>
        <c:axId val="56873728"/>
      </c:barChart>
      <c:catAx>
        <c:axId val="5686374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6873728"/>
        <c:crosses val="autoZero"/>
        <c:auto val="1"/>
        <c:lblAlgn val="ctr"/>
        <c:lblOffset val="100"/>
        <c:noMultiLvlLbl val="0"/>
      </c:catAx>
      <c:valAx>
        <c:axId val="568737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86374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1.1217091566612901E-2"/>
          <c:y val="0.80654100529100525"/>
          <c:w val="0.92987878398483359"/>
          <c:h val="0.1934589947089947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7095680"/>
        <c:axId val="57097216"/>
      </c:barChart>
      <c:catAx>
        <c:axId val="5709568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7097216"/>
        <c:crosses val="autoZero"/>
        <c:auto val="1"/>
        <c:lblAlgn val="ctr"/>
        <c:lblOffset val="100"/>
        <c:noMultiLvlLbl val="0"/>
      </c:catAx>
      <c:valAx>
        <c:axId val="570972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70956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zadowolony(na)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zadowolony(na)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zadowolony(na)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0.95000000000000029</c:v>
                </c:pt>
                <c:pt idx="2">
                  <c:v>0.85000000000000031</c:v>
                </c:pt>
                <c:pt idx="3">
                  <c:v>0.95000000000000029</c:v>
                </c:pt>
                <c:pt idx="4">
                  <c:v>0.95000000000000029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7924224"/>
        <c:axId val="57930112"/>
      </c:barChart>
      <c:catAx>
        <c:axId val="5792422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79301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93011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9242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19E-3"/>
          <c:w val="0.99923738681327257"/>
          <c:h val="0.890495867768596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9"/>
                <c:pt idx="0">
                  <c:v>2013 (N=21)</c:v>
                </c:pt>
                <c:pt idx="1">
                  <c:v>2014 (N=x)</c:v>
                </c:pt>
                <c:pt idx="2">
                  <c:v>2015</c:v>
                </c:pt>
                <c:pt idx="4">
                  <c:v>2013 (N=21)</c:v>
                </c:pt>
                <c:pt idx="5">
                  <c:v>2014 (N=x)</c:v>
                </c:pt>
                <c:pt idx="6">
                  <c:v>2015</c:v>
                </c:pt>
                <c:pt idx="8">
                  <c:v>2013 (N=21)</c:v>
                </c:pt>
                <c:pt idx="9">
                  <c:v>2014 (N=x)</c:v>
                </c:pt>
                <c:pt idx="10">
                  <c:v>2015</c:v>
                </c:pt>
                <c:pt idx="12">
                  <c:v>2013 (N=21)</c:v>
                </c:pt>
                <c:pt idx="13">
                  <c:v>2014 (N=x)</c:v>
                </c:pt>
                <c:pt idx="14">
                  <c:v>2015</c:v>
                </c:pt>
                <c:pt idx="16">
                  <c:v>2013 (N=21)</c:v>
                </c:pt>
                <c:pt idx="17">
                  <c:v>2014 (N=x)</c:v>
                </c:pt>
                <c:pt idx="18">
                  <c:v>2015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0.52380952380952384</c:v>
                </c:pt>
                <c:pt idx="1">
                  <c:v>0.4</c:v>
                </c:pt>
                <c:pt idx="2">
                  <c:v>0.85714285714285743</c:v>
                </c:pt>
                <c:pt idx="4">
                  <c:v>0.71428571428571463</c:v>
                </c:pt>
                <c:pt idx="5">
                  <c:v>0.65000000000000036</c:v>
                </c:pt>
                <c:pt idx="6">
                  <c:v>0.95238095238095222</c:v>
                </c:pt>
                <c:pt idx="8">
                  <c:v>0.66666666666666674</c:v>
                </c:pt>
                <c:pt idx="9">
                  <c:v>0.55000000000000004</c:v>
                </c:pt>
                <c:pt idx="10">
                  <c:v>0.95238095238095222</c:v>
                </c:pt>
                <c:pt idx="12">
                  <c:v>0.76190476190476186</c:v>
                </c:pt>
                <c:pt idx="13">
                  <c:v>0.60000000000000031</c:v>
                </c:pt>
                <c:pt idx="14">
                  <c:v>1</c:v>
                </c:pt>
                <c:pt idx="16">
                  <c:v>0.66666666666666674</c:v>
                </c:pt>
                <c:pt idx="17">
                  <c:v>0.60000000000000031</c:v>
                </c:pt>
                <c:pt idx="18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9"/>
                <c:pt idx="0">
                  <c:v>2013 (N=21)</c:v>
                </c:pt>
                <c:pt idx="1">
                  <c:v>2014 (N=x)</c:v>
                </c:pt>
                <c:pt idx="2">
                  <c:v>2015</c:v>
                </c:pt>
                <c:pt idx="4">
                  <c:v>2013 (N=21)</c:v>
                </c:pt>
                <c:pt idx="5">
                  <c:v>2014 (N=x)</c:v>
                </c:pt>
                <c:pt idx="6">
                  <c:v>2015</c:v>
                </c:pt>
                <c:pt idx="8">
                  <c:v>2013 (N=21)</c:v>
                </c:pt>
                <c:pt idx="9">
                  <c:v>2014 (N=x)</c:v>
                </c:pt>
                <c:pt idx="10">
                  <c:v>2015</c:v>
                </c:pt>
                <c:pt idx="12">
                  <c:v>2013 (N=21)</c:v>
                </c:pt>
                <c:pt idx="13">
                  <c:v>2014 (N=x)</c:v>
                </c:pt>
                <c:pt idx="14">
                  <c:v>2015</c:v>
                </c:pt>
                <c:pt idx="16">
                  <c:v>2013 (N=21)</c:v>
                </c:pt>
                <c:pt idx="17">
                  <c:v>2014 (N=x)</c:v>
                </c:pt>
                <c:pt idx="18">
                  <c:v>2015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0.42857142857142855</c:v>
                </c:pt>
                <c:pt idx="1">
                  <c:v>0.60000000000000031</c:v>
                </c:pt>
                <c:pt idx="2">
                  <c:v>0.14285714285714296</c:v>
                </c:pt>
                <c:pt idx="4">
                  <c:v>0.2380952380952383</c:v>
                </c:pt>
                <c:pt idx="5">
                  <c:v>0.35000000000000014</c:v>
                </c:pt>
                <c:pt idx="6">
                  <c:v>4.7619047619047623E-2</c:v>
                </c:pt>
                <c:pt idx="8">
                  <c:v>0.19047619047619063</c:v>
                </c:pt>
                <c:pt idx="9">
                  <c:v>0.45</c:v>
                </c:pt>
                <c:pt idx="10">
                  <c:v>4.7619047619047623E-2</c:v>
                </c:pt>
                <c:pt idx="12">
                  <c:v>0.19047619047619063</c:v>
                </c:pt>
                <c:pt idx="13">
                  <c:v>0.4</c:v>
                </c:pt>
                <c:pt idx="16">
                  <c:v>0.28571428571428598</c:v>
                </c:pt>
                <c:pt idx="17">
                  <c:v>0.4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9"/>
                <c:pt idx="0">
                  <c:v>2013 (N=21)</c:v>
                </c:pt>
                <c:pt idx="1">
                  <c:v>2014 (N=x)</c:v>
                </c:pt>
                <c:pt idx="2">
                  <c:v>2015</c:v>
                </c:pt>
                <c:pt idx="4">
                  <c:v>2013 (N=21)</c:v>
                </c:pt>
                <c:pt idx="5">
                  <c:v>2014 (N=x)</c:v>
                </c:pt>
                <c:pt idx="6">
                  <c:v>2015</c:v>
                </c:pt>
                <c:pt idx="8">
                  <c:v>2013 (N=21)</c:v>
                </c:pt>
                <c:pt idx="9">
                  <c:v>2014 (N=x)</c:v>
                </c:pt>
                <c:pt idx="10">
                  <c:v>2015</c:v>
                </c:pt>
                <c:pt idx="12">
                  <c:v>2013 (N=21)</c:v>
                </c:pt>
                <c:pt idx="13">
                  <c:v>2014 (N=x)</c:v>
                </c:pt>
                <c:pt idx="14">
                  <c:v>2015</c:v>
                </c:pt>
                <c:pt idx="16">
                  <c:v>2013 (N=21)</c:v>
                </c:pt>
                <c:pt idx="17">
                  <c:v>2014 (N=x)</c:v>
                </c:pt>
                <c:pt idx="18">
                  <c:v>2015</c:v>
                </c:pt>
              </c:strCache>
            </c:strRef>
          </c:cat>
          <c:val>
            <c:numRef>
              <c:f>Sheet1!$D$2:$D$20</c:f>
              <c:numCache>
                <c:formatCode>General</c:formatCode>
                <c:ptCount val="19"/>
                <c:pt idx="4" formatCode="0%">
                  <c:v>4.7619047619047623E-2</c:v>
                </c:pt>
                <c:pt idx="8" formatCode="0%">
                  <c:v>0.14285714285714299</c:v>
                </c:pt>
                <c:pt idx="12" formatCode="0%">
                  <c:v>4.7619047619047623E-2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74"/>
                  <c:y val="-2.44702087736613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96472663139329973"/>
                  <c:y val="-1.37539347938003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9"/>
                <c:pt idx="0">
                  <c:v>2013 (N=21)</c:v>
                </c:pt>
                <c:pt idx="1">
                  <c:v>2014 (N=x)</c:v>
                </c:pt>
                <c:pt idx="2">
                  <c:v>2015</c:v>
                </c:pt>
                <c:pt idx="4">
                  <c:v>2013 (N=21)</c:v>
                </c:pt>
                <c:pt idx="5">
                  <c:v>2014 (N=x)</c:v>
                </c:pt>
                <c:pt idx="6">
                  <c:v>2015</c:v>
                </c:pt>
                <c:pt idx="8">
                  <c:v>2013 (N=21)</c:v>
                </c:pt>
                <c:pt idx="9">
                  <c:v>2014 (N=x)</c:v>
                </c:pt>
                <c:pt idx="10">
                  <c:v>2015</c:v>
                </c:pt>
                <c:pt idx="12">
                  <c:v>2013 (N=21)</c:v>
                </c:pt>
                <c:pt idx="13">
                  <c:v>2014 (N=x)</c:v>
                </c:pt>
                <c:pt idx="14">
                  <c:v>2015</c:v>
                </c:pt>
                <c:pt idx="16">
                  <c:v>2013 (N=21)</c:v>
                </c:pt>
                <c:pt idx="17">
                  <c:v>2014 (N=x)</c:v>
                </c:pt>
                <c:pt idx="18">
                  <c:v>2015</c:v>
                </c:pt>
              </c:strCache>
            </c:strRef>
          </c:cat>
          <c:val>
            <c:numRef>
              <c:f>Sheet1!$E$2:$E$20</c:f>
              <c:numCache>
                <c:formatCode>General</c:formatCode>
                <c:ptCount val="19"/>
                <c:pt idx="0" formatCode="0%">
                  <c:v>4.7619047619047623E-2</c:v>
                </c:pt>
                <c:pt idx="16" formatCode="0%">
                  <c:v>4.7619047619047623E-2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8270848"/>
        <c:axId val="58272384"/>
      </c:barChart>
      <c:catAx>
        <c:axId val="582708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58272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272384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8270848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46"/>
          <c:w val="0.98589065255732045"/>
          <c:h val="6.0149559707403363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8280766100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0769152"/>
        <c:axId val="140808960"/>
      </c:barChart>
      <c:catAx>
        <c:axId val="1407691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0808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08089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769152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54395776"/>
        <c:axId val="154398080"/>
      </c:barChart>
      <c:catAx>
        <c:axId val="1543957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4398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43980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439577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61100160"/>
        <c:axId val="161102080"/>
      </c:barChart>
      <c:catAx>
        <c:axId val="16110016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61102080"/>
        <c:crosses val="autoZero"/>
        <c:auto val="1"/>
        <c:lblAlgn val="ctr"/>
        <c:lblOffset val="100"/>
        <c:noMultiLvlLbl val="0"/>
      </c:catAx>
      <c:valAx>
        <c:axId val="16110208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611001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0.85</c:v>
                </c:pt>
                <c:pt idx="1">
                  <c:v>0.3</c:v>
                </c:pt>
                <c:pt idx="2">
                  <c:v>0.4</c:v>
                </c:pt>
                <c:pt idx="3">
                  <c:v>0.25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0.4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0.25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65714176"/>
        <c:axId val="166932480"/>
      </c:barChart>
      <c:catAx>
        <c:axId val="1657141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6932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693248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57141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2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8280766100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5986560"/>
        <c:axId val="175988096"/>
      </c:barChart>
      <c:catAx>
        <c:axId val="1759865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5988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59880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5986560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w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01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65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0307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487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640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 smtClean="0"/>
              <a:t>Tytuł </a:t>
            </a:r>
            <a:r>
              <a:rPr lang="pl-PL" b="0" dirty="0" smtClean="0">
                <a:latin typeface="Arial Light"/>
              </a:rPr>
              <a:t>slajdu</a:t>
            </a:r>
            <a:endParaRPr lang="pl-PL" b="0" dirty="0">
              <a:latin typeface="Arial Ligh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1925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5632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899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9829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7567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535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358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1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‹#›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05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19.xml"/><Relationship Id="rId5" Type="http://schemas.openxmlformats.org/officeDocument/2006/relationships/chart" Target="../charts/chart36.xml"/><Relationship Id="rId4" Type="http://schemas.openxmlformats.org/officeDocument/2006/relationships/chart" Target="../charts/chart3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0.xml"/><Relationship Id="rId4" Type="http://schemas.openxmlformats.org/officeDocument/2006/relationships/chart" Target="../charts/chart3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DZIELNICY </a:t>
            </a:r>
            <a:r>
              <a:rPr lang="pl-PL" dirty="0" smtClean="0"/>
              <a:t>ŻOLIBORZ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  <a:br>
              <a:rPr lang="pl-PL" sz="1800" b="1" dirty="0" smtClean="0">
                <a:solidFill>
                  <a:srgbClr val="808285"/>
                </a:solidFill>
              </a:rPr>
            </a:br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</a:t>
            </a:r>
            <a:r>
              <a:rPr lang="pl-PL" b="1" smtClean="0">
                <a:solidFill>
                  <a:srgbClr val="808285"/>
                </a:solidFill>
              </a:rPr>
              <a:t>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Żoliborz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7356275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8055459"/>
              </p:ext>
            </p:extLst>
          </p:nvPr>
        </p:nvGraphicFramePr>
        <p:xfrm>
          <a:off x="614469" y="2422082"/>
          <a:ext cx="7557812" cy="3931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Żoliborz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5539750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137520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Żoliborz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7356275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4419131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Żoliborz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3646175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383945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4664573"/>
              </p:ext>
            </p:extLst>
          </p:nvPr>
        </p:nvGraphicFramePr>
        <p:xfrm>
          <a:off x="2938569" y="1479706"/>
          <a:ext cx="4793756" cy="4110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088093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8618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68183" y="4653930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2015 (N=15*)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(N=11)</a:t>
            </a: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65393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460885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imieniem  i nazwiskiem?</a:t>
                      </a: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5243424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31" name="pole tekstowe 1"/>
          <p:cNvSpPr txBox="1"/>
          <p:nvPr/>
        </p:nvSpPr>
        <p:spPr>
          <a:xfrm>
            <a:off x="5940946" y="6162383"/>
            <a:ext cx="504056" cy="26764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062239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5811726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9436612"/>
              </p:ext>
            </p:extLst>
          </p:nvPr>
        </p:nvGraphicFramePr>
        <p:xfrm>
          <a:off x="5149138" y="2494735"/>
          <a:ext cx="4104176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306206"/>
              </p:ext>
            </p:extLst>
          </p:nvPr>
        </p:nvGraphicFramePr>
        <p:xfrm>
          <a:off x="4356770" y="2440202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 fontAlgn="b"/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400" marR="6400" marT="64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/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400" marR="6400" marT="64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970681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9976681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4306983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4455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2223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432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0641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98498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590586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464349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77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9681117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501802"/>
            <a:ext cx="1200358" cy="108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013970"/>
            <a:ext cx="1200358" cy="108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916494"/>
              </p:ext>
            </p:extLst>
          </p:nvPr>
        </p:nvGraphicFramePr>
        <p:xfrm>
          <a:off x="108298" y="1989634"/>
          <a:ext cx="2808000" cy="44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0032289"/>
              </p:ext>
            </p:extLst>
          </p:nvPr>
        </p:nvGraphicFramePr>
        <p:xfrm>
          <a:off x="972874" y="2674145"/>
          <a:ext cx="4320000" cy="3754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092880"/>
              </p:ext>
            </p:extLst>
          </p:nvPr>
        </p:nvGraphicFramePr>
        <p:xfrm>
          <a:off x="5662007" y="2280178"/>
          <a:ext cx="2963607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5467831"/>
              </p:ext>
            </p:extLst>
          </p:nvPr>
        </p:nvGraphicFramePr>
        <p:xfrm>
          <a:off x="396330" y="2301332"/>
          <a:ext cx="4525166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pole tekstowe 10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312115"/>
              </p:ext>
            </p:extLst>
          </p:nvPr>
        </p:nvGraphicFramePr>
        <p:xfrm>
          <a:off x="108298" y="2601541"/>
          <a:ext cx="1800000" cy="38153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25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031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940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4303915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4858219"/>
              </p:ext>
            </p:extLst>
          </p:nvPr>
        </p:nvGraphicFramePr>
        <p:xfrm>
          <a:off x="684362" y="2494735"/>
          <a:ext cx="3672408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2096267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079741"/>
              </p:ext>
            </p:extLst>
          </p:nvPr>
        </p:nvGraphicFramePr>
        <p:xfrm>
          <a:off x="36290" y="2422130"/>
          <a:ext cx="1800000" cy="39588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493641"/>
              </p:ext>
            </p:extLst>
          </p:nvPr>
        </p:nvGraphicFramePr>
        <p:xfrm>
          <a:off x="4652906" y="2422130"/>
          <a:ext cx="1800000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603025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Czy urzędnik poinformował Cię sam o następujących krokach do załatwienia przedstawionej przez Ciebie sprawy?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4957622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17"/>
          <p:cNvSpPr txBox="1"/>
          <p:nvPr/>
        </p:nvSpPr>
        <p:spPr>
          <a:xfrm>
            <a:off x="4608512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/>
        </p:nvGrpSpPr>
        <p:grpSpPr>
          <a:xfrm>
            <a:off x="324322" y="2205658"/>
            <a:ext cx="8053672" cy="1049580"/>
            <a:chOff x="757332" y="5507960"/>
            <a:chExt cx="7610400" cy="1049580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35083325"/>
                </p:ext>
              </p:extLst>
            </p:nvPr>
          </p:nvGraphicFramePr>
          <p:xfrm>
            <a:off x="757332" y="5507960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2013/2014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9422609"/>
              </p:ext>
            </p:extLst>
          </p:nvPr>
        </p:nvGraphicFramePr>
        <p:xfrm>
          <a:off x="972874" y="2566743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286115"/>
              </p:ext>
            </p:extLst>
          </p:nvPr>
        </p:nvGraphicFramePr>
        <p:xfrm>
          <a:off x="180306" y="2494138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8837858"/>
              </p:ext>
            </p:extLst>
          </p:nvPr>
        </p:nvGraphicFramePr>
        <p:xfrm>
          <a:off x="5221346" y="2566743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460455"/>
              </p:ext>
            </p:extLst>
          </p:nvPr>
        </p:nvGraphicFramePr>
        <p:xfrm>
          <a:off x="4404885" y="2494138"/>
          <a:ext cx="1800000" cy="39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</a:t>
            </a:r>
          </a:p>
          <a:p>
            <a:r>
              <a:rPr lang="pl-PL" dirty="0" smtClean="0"/>
              <a:t>opłatach lub ich braku) </a:t>
            </a:r>
            <a:endParaRPr lang="pl-PL" dirty="0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2717036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rgbClr val="FFFFFF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>
                <a:solidFill>
                  <a:srgbClr val="808285">
                    <a:tint val="75000"/>
                  </a:srgbClr>
                </a:solidFill>
              </a:rPr>
              <a:pPr/>
              <a:t>26</a:t>
            </a:fld>
            <a:endParaRPr lang="pl-PL">
              <a:solidFill>
                <a:srgbClr val="808285">
                  <a:tint val="75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3901131"/>
              </p:ext>
            </p:extLst>
          </p:nvPr>
        </p:nvGraphicFramePr>
        <p:xfrm>
          <a:off x="972874" y="2566743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275088"/>
              </p:ext>
            </p:extLst>
          </p:nvPr>
        </p:nvGraphicFramePr>
        <p:xfrm>
          <a:off x="5221346" y="2566743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>
                <a:solidFill>
                  <a:srgbClr val="808285"/>
                </a:solidFill>
              </a:rPr>
              <a:t>Po dopytaniu o opłaty urzędnik...</a:t>
            </a:r>
          </a:p>
          <a:p>
            <a:r>
              <a:rPr lang="pl-PL" dirty="0" smtClean="0">
                <a:solidFill>
                  <a:srgbClr val="808285"/>
                </a:solidFill>
              </a:rPr>
              <a:t>(zadawane gdy urzędnik nie poinformował </a:t>
            </a:r>
            <a:br>
              <a:rPr lang="pl-PL" dirty="0" smtClean="0">
                <a:solidFill>
                  <a:srgbClr val="808285"/>
                </a:solidFill>
              </a:rPr>
            </a:br>
            <a:r>
              <a:rPr lang="pl-PL" dirty="0" smtClean="0">
                <a:solidFill>
                  <a:srgbClr val="808285"/>
                </a:solidFill>
              </a:rPr>
              <a:t>o</a:t>
            </a:r>
            <a:r>
              <a:rPr lang="pl-PL" dirty="0">
                <a:solidFill>
                  <a:srgbClr val="808285"/>
                </a:solidFill>
              </a:rPr>
              <a:t> </a:t>
            </a:r>
            <a:r>
              <a:rPr lang="pl-PL" dirty="0" smtClean="0">
                <a:solidFill>
                  <a:srgbClr val="808285"/>
                </a:solidFill>
              </a:rPr>
              <a:t>opłatach lub ich braku) </a:t>
            </a:r>
            <a:endParaRPr lang="pl-PL" dirty="0">
              <a:solidFill>
                <a:srgbClr val="808285"/>
              </a:solidFill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>
                <a:solidFill>
                  <a:srgbClr val="808285"/>
                </a:solidFill>
              </a:rPr>
              <a:t>Które ze stwierdzeń najlepiej opisuje to w jaki sposób urzędnik </a:t>
            </a:r>
            <a:r>
              <a:rPr lang="pl-PL" sz="1200" b="1" u="sng" dirty="0" smtClean="0">
                <a:solidFill>
                  <a:srgbClr val="808285"/>
                </a:solidFill>
              </a:rPr>
              <a:t>sam z siebie, bez Twojego dopytywania</a:t>
            </a:r>
            <a:r>
              <a:rPr lang="pl-PL" sz="1200" b="1" dirty="0" smtClean="0">
                <a:solidFill>
                  <a:srgbClr val="808285"/>
                </a:solidFill>
              </a:rPr>
              <a:t> poinformował Cię o opłatach/braku opłat jakie są wymagane przy załatwianiu  przedstawionej przez Ciebie sprawy?</a:t>
            </a:r>
            <a:endParaRPr lang="pl-PL" sz="1200" b="1" dirty="0">
              <a:solidFill>
                <a:srgbClr val="808285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2375493" y="6526138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808285"/>
                </a:solidFill>
              </a:rPr>
              <a:t> </a:t>
            </a:r>
            <a:endParaRPr lang="en-GB" sz="1000" dirty="0">
              <a:solidFill>
                <a:srgbClr val="808285"/>
              </a:solidFill>
            </a:endParaRPr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761792"/>
              </p:ext>
            </p:extLst>
          </p:nvPr>
        </p:nvGraphicFramePr>
        <p:xfrm>
          <a:off x="180306" y="2421682"/>
          <a:ext cx="1800200" cy="39599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384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Podawał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742099"/>
              </p:ext>
            </p:extLst>
          </p:nvPr>
        </p:nvGraphicFramePr>
        <p:xfrm>
          <a:off x="920091" y="2214042"/>
          <a:ext cx="2428568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graphicFrame>
        <p:nvGraphicFramePr>
          <p:cNvPr id="21" name="Tabe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268130"/>
              </p:ext>
            </p:extLst>
          </p:nvPr>
        </p:nvGraphicFramePr>
        <p:xfrm>
          <a:off x="3852714" y="2599742"/>
          <a:ext cx="1944216" cy="3824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783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839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17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9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637761" y="2207573"/>
            <a:ext cx="3805200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5736542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4" name="Prostokąt 2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4572794" y="2140168"/>
            <a:ext cx="38052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6539064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1547082"/>
              </p:ext>
            </p:extLst>
          </p:nvPr>
        </p:nvGraphicFramePr>
        <p:xfrm>
          <a:off x="1044402" y="2493690"/>
          <a:ext cx="3816424" cy="31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3930174"/>
              </p:ext>
            </p:extLst>
          </p:nvPr>
        </p:nvGraphicFramePr>
        <p:xfrm>
          <a:off x="5149338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169984"/>
              </p:ext>
            </p:extLst>
          </p:nvPr>
        </p:nvGraphicFramePr>
        <p:xfrm>
          <a:off x="4332877" y="2514957"/>
          <a:ext cx="180000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37761" y="1743982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193706"/>
              </p:ext>
            </p:extLst>
          </p:nvPr>
        </p:nvGraphicFramePr>
        <p:xfrm>
          <a:off x="108298" y="2593100"/>
          <a:ext cx="1872208" cy="29249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248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2700585" y="6466370"/>
            <a:ext cx="29523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/>
              <a:t>** W 2015 zmiana podstawy procentowania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7926168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17626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645818"/>
            <a:ext cx="1200358" cy="108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274116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808274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7681006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1137352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6991597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336180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108298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7"/>
          <p:cNvSpPr txBox="1"/>
          <p:nvPr/>
        </p:nvSpPr>
        <p:spPr>
          <a:xfrm>
            <a:off x="4608512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17195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Żoliborz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963098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720839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8" name="pole tekstowe 6"/>
          <p:cNvSpPr txBox="1">
            <a:spLocks noChangeArrowheads="1"/>
          </p:cNvSpPr>
          <p:nvPr/>
        </p:nvSpPr>
        <p:spPr bwMode="auto">
          <a:xfrm>
            <a:off x="7732325" y="292573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3789834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6" name="pole tekstowe 17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314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275271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Żoliborz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tx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6874845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tx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12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3543975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191103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Żoliborz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689689"/>
              </p:ext>
            </p:extLst>
          </p:nvPr>
        </p:nvGraphicFramePr>
        <p:xfrm>
          <a:off x="614469" y="2422082"/>
          <a:ext cx="7557812" cy="3931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Żoliborz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2547852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8672475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1_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RC.potx" id="{B6432285-ECAB-4A57-AEC2-5431D4683B3D}" vid="{B8EFF4A2-3A65-4C9A-AAAC-73979D6A8750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1349</TotalTime>
  <Words>1931</Words>
  <Application>Microsoft Office PowerPoint</Application>
  <PresentationFormat>Niestandardowy</PresentationFormat>
  <Paragraphs>330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31</vt:i4>
      </vt:variant>
    </vt:vector>
  </HeadingPairs>
  <TitlesOfParts>
    <vt:vector size="33" baseType="lpstr">
      <vt:lpstr>ARC</vt:lpstr>
      <vt:lpstr>1_ARC</vt:lpstr>
      <vt:lpstr>TAJEMNICZY KLIENT URZĄD DZIELNICY ŻOLIBORZ</vt:lpstr>
      <vt:lpstr>Spis treści</vt:lpstr>
      <vt:lpstr>Informacje o metodzie</vt:lpstr>
      <vt:lpstr>Wyniki badania</vt:lpstr>
      <vt:lpstr>Kryteria oceny</vt:lpstr>
      <vt:lpstr>Wyniki badania</vt:lpstr>
      <vt:lpstr>Urząd Dzielnicy Żoliborz Otoczenie: Wygląd Urzędu (1)</vt:lpstr>
      <vt:lpstr>Urząd Dzielnicy Żoliborz Otoczenie: Wygląd Urzędu (2)</vt:lpstr>
      <vt:lpstr>Urząd Dzielnicy Żoliborz Otoczenie: Wygląd Urzędu (3)</vt:lpstr>
      <vt:lpstr>Urząd Dzielnicy Żoliborz Otoczenie: Wygląd Urzędu (4)</vt:lpstr>
      <vt:lpstr>Urząd Dzielnicy Żoliborz Otoczenie: Wygląd Urzędu (5)</vt:lpstr>
      <vt:lpstr>Urząd Dzielnicy Żoliborz Otoczenie: Wygląd Urzędu (6)</vt:lpstr>
      <vt:lpstr>Urząd Dzielnicy Żoliborz Otoczenie: Wygląd Urzędu (7)</vt:lpstr>
      <vt:lpstr>Wyniki badania</vt:lpstr>
      <vt:lpstr>Urząd Dzielnicy Żoliborz Wygląd zewnętrzny urzędnika i jego stanowisko pracy</vt:lpstr>
      <vt:lpstr>Wyniki badania</vt:lpstr>
      <vt:lpstr>Urząd Dzielnicy Żoliborz Zachowanie urzędnika wobec interesanta (1)</vt:lpstr>
      <vt:lpstr>Urząd Dzielnicy Żoliborz Zachowanie urzędnika wobec interesanta (2)</vt:lpstr>
      <vt:lpstr>Wyniki badania</vt:lpstr>
      <vt:lpstr>Urząd Dzielnicy Żoliborz Urzędnik: Obsługa przedstawionej sprawy (1)</vt:lpstr>
      <vt:lpstr>Urząd Dzielnicy Żoliborz Urzędnik: Obsługa przedstawionej sprawy (2)</vt:lpstr>
      <vt:lpstr>Urząd Dzielnicy Żoliborz Urzędnik: Obsługa przedstawionej sprawy (3)</vt:lpstr>
      <vt:lpstr>Wyniki badania</vt:lpstr>
      <vt:lpstr>Urząd Dzielnicy Żoliborz Urzędnik: Sposób załatwienia przedstawionej sprawy (1)</vt:lpstr>
      <vt:lpstr>Urząd Dzielnicy Żoliborz Urzędnik: Sposób załatwienia przedstawionej sprawy 2013/2014 (2)</vt:lpstr>
      <vt:lpstr>Urząd Dzielnicy Żoliborz Urzędnik: Sposób załatwienia przedstawionej sprawy 2015 (3)</vt:lpstr>
      <vt:lpstr>Urząd Dzielnicy Żoliborz Urzędnik: Sposób załatwienia przedstawionej sprawy (3)</vt:lpstr>
      <vt:lpstr>Urząd Dzielnicy Żoliborz Urzędnik: Sposób załatwiania przedstawionej sprawy (4)</vt:lpstr>
      <vt:lpstr>Urząd Dzielnicy Żoliborz Urzędnik: Sposób załatwienia przedstawionej sprawy (5)</vt:lpstr>
      <vt:lpstr>Urząd Dzielnicy Żoliborz Urzędnik: Sposób załatwienia przedstawionej sprawy (6)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169</cp:revision>
  <dcterms:created xsi:type="dcterms:W3CDTF">2013-09-17T08:07:59Z</dcterms:created>
  <dcterms:modified xsi:type="dcterms:W3CDTF">2016-01-28T12:02:28Z</dcterms:modified>
</cp:coreProperties>
</file>